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6" r:id="rId10"/>
    <p:sldId id="265" r:id="rId11"/>
    <p:sldId id="267" r:id="rId12"/>
    <p:sldId id="268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94660"/>
  </p:normalViewPr>
  <p:slideViewPr>
    <p:cSldViewPr snapToGrid="0">
      <p:cViewPr varScale="1">
        <p:scale>
          <a:sx n="72" d="100"/>
          <a:sy n="72" d="100"/>
        </p:scale>
        <p:origin x="33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F335D-FF8D-4A6C-8E75-8BB910ADCA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B5DEBC-7785-478B-B6D3-CC0449136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5D901-C2B7-47B2-A4FE-184E0C8588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1043D9-CE3E-4393-92CD-93F439298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5B4B1-A214-485B-82FC-162F3E819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344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D389-EC00-43B3-97F0-A75538D80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358901-24C9-4B8F-8DBC-0A38238C3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0779FC-146D-4701-A5E8-900E5E322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513D0C-207A-491B-8537-271D4CB5D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0C70B-304F-4EA4-8A61-8E7882FF5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007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B47E05-026C-469A-BA3B-EA68A32D2E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10566C-23E3-4C23-AE73-28F2D64985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1F39A-3255-4A80-B201-D7539F4DD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8686DA-8C36-4FAC-B122-16C370510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AE2AD-EB9A-4E78-9F9C-D58FA290D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910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C6C580-1CE2-4C4F-AF3E-DB4202240B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4DAD9-F5AC-4E7E-89EB-55BE3DD3D9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A431D-A88A-45EA-8848-26B2F518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7A33B6-8141-4C21-991E-571956F80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668268-E02C-4E6D-B303-A442F0ABB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482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9C15D-79A9-4650-8262-4141292CB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3B4A3-028F-4D0C-9DCF-4DFD63101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951FA-D0C1-4C52-9667-3B9BF97D2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108666-CFBF-4FA2-B775-F9B27D950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F079ED-B18D-404A-8CE3-EDF2D125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73046-515C-464E-B53B-1EF002EA7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37EC5C-1785-4FA5-B23B-03F3394393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924A13-89A5-43B2-8D3B-F391B1D0C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4413F-2B2F-4286-A316-574A9474E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63D3F4-AF16-4474-9E1C-97908E332B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8EB0AA-36ED-4A55-8E93-302C31296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7634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9D54A-5BFA-4C02-8506-46C2F7430B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C54486-3E3D-4CBE-B4E2-BA3F18A9A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75E832-4F2B-4BAE-A5E5-B4583B3A26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689CFE-FBC8-414C-A83B-A05EEF361A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B29668-0701-4CC9-A439-684C1C5F77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09FC3A7-A7B2-4C3C-8846-3AF777092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2B5949-BFC3-419A-93E8-75873F57A3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50B5969-A68B-4DF1-9E02-983155AA5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093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F442F-2A96-406F-98AA-716A12964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194C36-910F-4A33-A323-8F2650917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1F34EF-01E8-454D-9D2E-389941DAC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D26A46-CA2F-4F03-A895-842C4F526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3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CC31AE-B677-4726-9691-80ED8F3E9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5EBE97-FCEA-49B7-B9C6-1D1AED929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1358D9-BA8E-4EE4-95CF-BD1B09633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249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45159-7445-46C9-9CF5-7E328254A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22630A-2BAD-4C81-9529-79799209BD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F18148-BFA8-49C7-ACB7-02B9B50721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47D5A3-05B0-4982-B5F7-B21C887B2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D49FE0-3AC1-4D3D-816C-DB8081958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EF46A-6C78-4B40-9D04-C1D721642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17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3398F-8509-448D-A2A8-F721982C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2E29669-7D26-4A3D-BE1B-D64E24310F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8B134-E860-4401-A2AD-0C9A516182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7BDFD2-3C36-4972-8576-C11449F05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75E83-6526-4C0D-986B-4CE1A424F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AF8DC4-677E-4967-9694-A8905303A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69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F69055A-F3C0-4146-BEF5-757383082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A823CD-D4DA-4759-AC77-B553171911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009FF0-84D2-4CEB-AC79-C7D16E6F14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5D131-F757-46AC-A149-0A19BEBCC913}" type="datetimeFigureOut">
              <a:rPr lang="en-US" smtClean="0"/>
              <a:t>9/16/2021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8148EE-C25D-4B9C-8C70-F5A441B6AB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20DF75-59D9-42DC-AB14-80C1317AC0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8E5EAC-BA70-4243-8B91-E83625B6C5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29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6CF81-04A8-4970-8901-6110BE0BE6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sz="4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Visoko obrazovanje i razvoj Srbije u doba digitalne transformacije</a:t>
            </a:r>
            <a:endParaRPr lang="en-US" sz="40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8DBC1B-71A1-4754-92F2-0100A3F3E1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90675" y="4011613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sr-Latn-RS" sz="4000"/>
              <a:t>Branko Urošević</a:t>
            </a:r>
            <a:r>
              <a:rPr lang="sr-Cyrl-RS" sz="4000"/>
              <a:t> </a:t>
            </a:r>
          </a:p>
          <a:p>
            <a:r>
              <a:rPr lang="sr-Latn-RS" sz="4000"/>
              <a:t>Računarski fakultet, prorektor Univerziteta Union u Beogradu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14382442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4FD8A-7526-46A3-AFE6-3762DF770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Neki od koraka ka otvaranju sistema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38A29-8D18-4FFE-95EE-B22BF36F02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sr-Latn-RS" sz="2200"/>
              <a:t>Ukinuti sistem nostrifikacije inostranih diploma osim u slučaju profesija koje zahtevaju državne licence (pravo, medicina, npr)</a:t>
            </a:r>
          </a:p>
          <a:p>
            <a:r>
              <a:rPr lang="sr-Latn-RS" sz="2200"/>
              <a:t>Ukinuti zabrane da se na univerzitetima u Srbiji zapošljavaju </a:t>
            </a:r>
            <a:r>
              <a:rPr lang="sr-Latn-RS" sz="2200" i="1"/>
              <a:t>kvalifikovani</a:t>
            </a:r>
            <a:r>
              <a:rPr lang="sr-Latn-RS" sz="2200"/>
              <a:t> strani državljani</a:t>
            </a:r>
          </a:p>
          <a:p>
            <a:r>
              <a:rPr lang="sr-Latn-RS" sz="2200"/>
              <a:t>U oblastima koje se posebno brzo razvijaju, podsticati da se u nastavni proces uključe kao gostujući predavači ljudi sa velikim praktičnim znanjem, iskustvom i međunarodnim kontaktima bez obzira na formalne akademske kvalifikacije </a:t>
            </a:r>
          </a:p>
          <a:p>
            <a:r>
              <a:rPr lang="sr-Latn-RS" sz="2200"/>
              <a:t>Formalizovati mogućnost držanja predavanja online bez dodatnih regulatornih komplikacija</a:t>
            </a:r>
          </a:p>
          <a:p>
            <a:r>
              <a:rPr lang="sr-Latn-RS" sz="2200"/>
              <a:t>Obrazovni sistem usmeriti sa konzervativizma i statičnosti ka otvorenosti i eksperimentisanju</a:t>
            </a:r>
            <a:endParaRPr lang="sr-Cyrl-RS" sz="2200"/>
          </a:p>
        </p:txBody>
      </p:sp>
    </p:spTree>
    <p:extLst>
      <p:ext uri="{BB962C8B-B14F-4D97-AF65-F5344CB8AC3E}">
        <p14:creationId xmlns:p14="http://schemas.microsoft.com/office/powerpoint/2010/main" val="2006954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55E9C-856D-419C-B26E-749EE00B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Neki koraci ka otvaranju sistema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DBFD8E-89C6-4616-A663-9D5DD89DB7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 sz="2800"/>
              <a:t>Sistem akreditacije, da ne bi bio kočnica razvoja, mora podsticati otvorenost i ekperimentisanje.</a:t>
            </a:r>
          </a:p>
          <a:p>
            <a:r>
              <a:rPr lang="sr-Latn-RS"/>
              <a:t>Od</a:t>
            </a:r>
            <a:r>
              <a:rPr lang="sr-Latn-RS" sz="2800"/>
              <a:t> provere kvantiteta ka proveri pravog kvaliteta!</a:t>
            </a:r>
          </a:p>
          <a:p>
            <a:r>
              <a:rPr lang="sr-Latn-RS"/>
              <a:t>Šta </a:t>
            </a:r>
            <a:r>
              <a:rPr lang="en-US"/>
              <a:t>daje ve</a:t>
            </a:r>
            <a:r>
              <a:rPr lang="sr-Latn-RS"/>
              <a:t>ću dodatu vrednost nekom studijskom programu </a:t>
            </a:r>
            <a:endParaRPr lang="en-US"/>
          </a:p>
          <a:p>
            <a:pPr lvl="1"/>
            <a:r>
              <a:rPr lang="sr-Latn-RS"/>
              <a:t>70 posto stalno zaposlenih </a:t>
            </a:r>
            <a:r>
              <a:rPr lang="en-US"/>
              <a:t>“</a:t>
            </a:r>
            <a:r>
              <a:rPr lang="sr-Latn-RS"/>
              <a:t>svojih</a:t>
            </a:r>
            <a:r>
              <a:rPr lang="en-US"/>
              <a:t>” jedva prose</a:t>
            </a:r>
            <a:r>
              <a:rPr lang="sr-Latn-RS"/>
              <a:t>čnih nastavnika ili</a:t>
            </a:r>
            <a:endParaRPr lang="en-US"/>
          </a:p>
          <a:p>
            <a:pPr lvl="1"/>
            <a:r>
              <a:rPr lang="sr-Latn-RS"/>
              <a:t>70 posto </a:t>
            </a:r>
            <a:r>
              <a:rPr lang="en-US"/>
              <a:t>nastavnika</a:t>
            </a:r>
            <a:r>
              <a:rPr lang="sr-Latn-RS"/>
              <a:t> sa drugih institucija koji su visokog kvaliteta? </a:t>
            </a:r>
          </a:p>
          <a:p>
            <a:r>
              <a:rPr lang="sr-Latn-RS"/>
              <a:t>Zahtev da neka institucija mora da ima 20 zaposlenih doktora nauka iz određenog naučnog polja da bi bila prihvaćena kao naučna institucija u tom polju je takođe kočnica.</a:t>
            </a:r>
          </a:p>
          <a:p>
            <a:pPr lvl="1"/>
            <a:r>
              <a:rPr lang="sr-Latn-RS"/>
              <a:t>Šta ako imate departman od 10 nobelovaca iz neke oblasti?</a:t>
            </a:r>
          </a:p>
          <a:p>
            <a:pPr lvl="1"/>
            <a:r>
              <a:rPr lang="sr-Latn-RS"/>
              <a:t>Ljudi se bave naukom u različitim poljima (i toga će biti sve više)</a:t>
            </a:r>
          </a:p>
        </p:txBody>
      </p:sp>
    </p:spTree>
    <p:extLst>
      <p:ext uri="{BB962C8B-B14F-4D97-AF65-F5344CB8AC3E}">
        <p14:creationId xmlns:p14="http://schemas.microsoft.com/office/powerpoint/2010/main" val="724799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EB440-38B5-4185-A02F-C427626B0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Efikasnost studiranja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BB9C9-77EF-4553-9EF8-76CBFBDFB6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RS" sz="2800"/>
              <a:t>Povećati efikasnost svih nivoa studija a posebno master studija. Gde je to moguće, definisanje i vođenje tema u saradnji sa kompanijama gde polaznici rade.</a:t>
            </a:r>
          </a:p>
          <a:p>
            <a:r>
              <a:rPr lang="sr-Latn-RS" sz="2800"/>
              <a:t>Forma kratkih programa</a:t>
            </a:r>
            <a:r>
              <a:rPr lang="sr-Latn-RS"/>
              <a:t> je veoma korisna inovacija jer daje fleksibilnost i usmerava škole da sarađuju sa privredom</a:t>
            </a:r>
            <a:endParaRPr lang="sr-Latn-RS" sz="2800"/>
          </a:p>
          <a:p>
            <a:r>
              <a:rPr lang="sr-Latn-RS" sz="2800"/>
              <a:t>Osmisliti na sasvim drugi način doktorske studije – u većini oblasti one postoje uglavnom iz regulatornih razloga.</a:t>
            </a:r>
          </a:p>
          <a:p>
            <a:r>
              <a:rPr lang="sr-Latn-RS"/>
              <a:t>Jasno definisati ciljeve doktorskih programa, podsticati razvoj saradnje među različitim obrazovnim i naučnim institucijama</a:t>
            </a:r>
            <a:endParaRPr lang="sr-Latn-RS" sz="28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436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761018-40A9-4E13-9F27-5D40B90D2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Status kvo je dugoročno neodrživ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1DF186-E27B-4B3D-A87C-633C0BED98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/>
              <a:t>Globalni procesi čine naš obrazovni sistem dinosaurusom koji ni najmanje nije prilagođen u odnosu na promene sa kojima se kao društvo suočavamo</a:t>
            </a:r>
            <a:endParaRPr lang="sr-Cyrl-RS"/>
          </a:p>
          <a:p>
            <a:r>
              <a:rPr lang="sr-Latn-RS"/>
              <a:t>Problem moralnog hazarda</a:t>
            </a:r>
            <a:r>
              <a:rPr lang="en-US"/>
              <a:t>: </a:t>
            </a:r>
            <a:r>
              <a:rPr lang="sr-Latn-RS"/>
              <a:t>oni koji odlučuju o obrazovnim institucijama imaju podsticaj da drže status kvo </a:t>
            </a:r>
            <a:r>
              <a:rPr lang="sr-Cyrl-RS"/>
              <a:t>(</a:t>
            </a:r>
            <a:r>
              <a:rPr lang="sr-Latn-RS"/>
              <a:t>posebno na državnim i kvazi-državnim institucijama, to jest privatnim školama u simbiozi sa državnim aparatom</a:t>
            </a:r>
            <a:r>
              <a:rPr lang="sr-Cyrl-RS"/>
              <a:t>)</a:t>
            </a:r>
          </a:p>
          <a:p>
            <a:r>
              <a:rPr lang="sr-Latn-RS"/>
              <a:t>Trenutna regulativa pojačava ove probleme i koči razvoj i kreativnost</a:t>
            </a:r>
            <a:endParaRPr lang="sr-Cyrl-RS"/>
          </a:p>
          <a:p>
            <a:r>
              <a:rPr lang="sr-Latn-RS"/>
              <a:t>Vreme za promene ističe</a:t>
            </a:r>
            <a:r>
              <a:rPr lang="sr-Cyrl-RS"/>
              <a:t> – </a:t>
            </a:r>
            <a:r>
              <a:rPr lang="sr-Latn-RS"/>
              <a:t>ako ne požurimo sposobni ljudi će napustiti brod koji tone i ostaće samo balast</a:t>
            </a:r>
            <a:r>
              <a:rPr lang="sr-Cyrl-RS"/>
              <a:t>. </a:t>
            </a:r>
            <a:r>
              <a:rPr lang="sr-Latn-RS"/>
              <a:t>Voda već prodire </a:t>
            </a:r>
            <a:r>
              <a:rPr lang="sr-Cyrl-RS"/>
              <a:t> ...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420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38C0D-EBC8-404E-8D58-A47A7B3C0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Uvod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890C6-11C7-4643-9BBE-9E28F24282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Ubrzani razvoj novih tehnologija nosi sa sobom mnoštvo izazova ali i mogućnosti za zemlje poput Srbije. </a:t>
            </a:r>
            <a:endParaRPr lang="sr-Cyrl-R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Cyrl-R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Srbija je mala, srednje razvijena zemlja koja rapidno stari i gubi radno-sposobno stanovništvo kroz emigraciju</a:t>
            </a:r>
            <a:r>
              <a:rPr lang="sr-Cyrl-R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sr-Cyrl-R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sr-Latn-RS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 bi se obezbedio ekonomski i sveukupni razvoj i napredak društva, jedna od ključnih uloga mora pripasti visokom obrazovanju. </a:t>
            </a:r>
            <a:endParaRPr lang="sr-Cyrl-RS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sr-Latn-R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Ono treba da odgovori potrebama društva u godinama i dekadama koje dolaze</a:t>
            </a:r>
          </a:p>
          <a:p>
            <a:r>
              <a:rPr lang="sr-Latn-RS">
                <a:latin typeface="Calibri" panose="020F0502020204030204" pitchFamily="34" charset="0"/>
                <a:cs typeface="Times New Roman" panose="02020603050405020304" pitchFamily="18" charset="0"/>
              </a:rPr>
              <a:t>Kako?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1553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BA2B8-A552-4382-B036-C578709DD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Kako do hvatanja priključka sa razvijenima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E74B3-3C8C-414A-9E8C-2E00B14503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/>
              <a:t>Ekonomija bazirana na ekstenzivnoj proizvodnji i stvaranju niske dodate vrednosti nije rešenje za zemlje poput Srbije</a:t>
            </a:r>
            <a:r>
              <a:rPr lang="en-US"/>
              <a:t>:</a:t>
            </a:r>
          </a:p>
          <a:p>
            <a:pPr lvl="1"/>
            <a:r>
              <a:rPr lang="sr-Latn-RS"/>
              <a:t>Sve je manje radno-sposobnih ljudi u zemlji pa</a:t>
            </a:r>
            <a:endParaRPr lang="sr-Cyrl-RS"/>
          </a:p>
          <a:p>
            <a:pPr lvl="1"/>
            <a:r>
              <a:rPr lang="sr-Latn-RS"/>
              <a:t>Nije moguće konkurisati na globalnom tržištu rada kao jeftina masovna radna snaga. </a:t>
            </a:r>
            <a:endParaRPr lang="sr-Cyrl-RS"/>
          </a:p>
          <a:p>
            <a:r>
              <a:rPr lang="sr-Latn-RS"/>
              <a:t>Nije samo industrijska proizvodnja vezana za nisku dodatu vrednost. Dobar deo outsourcing poslova u softveru i dizajnu je sličnog karaktera. </a:t>
            </a:r>
            <a:endParaRPr lang="sr-Cyrl-RS"/>
          </a:p>
          <a:p>
            <a:r>
              <a:rPr lang="sr-Latn-RS"/>
              <a:t>Automatizacija preti da dramatično smanji potrebu za jeftinom radnom snagom u raznim oblastima </a:t>
            </a:r>
            <a:r>
              <a:rPr lang="sr-Cyrl-RS"/>
              <a:t>(</a:t>
            </a:r>
            <a:r>
              <a:rPr lang="sr-Latn-RS"/>
              <a:t>uključujući tu i outsourcing standardnih softverskih rešenja – no code rešenja</a:t>
            </a:r>
            <a:r>
              <a:rPr lang="sr-Cyrl-RS"/>
              <a:t>)</a:t>
            </a:r>
            <a:endParaRPr lang="sr-Latn-RS"/>
          </a:p>
          <a:p>
            <a:r>
              <a:rPr lang="sr-Latn-RS"/>
              <a:t>Istovremeno, otvaraju se nove, neslućene mogućnosti za one koji mogu da rade kreativno u ovim novim, još nemapiranim teritorijama</a:t>
            </a:r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3060829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0CD51-8293-4476-8856-BDCA9B84C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Kako do hvatanja priključka sa razvijenima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D8963-2EC2-4718-A12E-54BD6E231C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/>
              <a:t>Ići proaktivno u susret globalnim promenama to jest u susret ka digitalnoj transformaciji i 4. industrijskoj revoluciji</a:t>
            </a:r>
            <a:endParaRPr lang="sr-Cyrl-RS"/>
          </a:p>
          <a:p>
            <a:r>
              <a:rPr lang="sr-Latn-RS" i="1"/>
              <a:t>Kreirati </a:t>
            </a:r>
            <a:r>
              <a:rPr lang="sr-Latn-RS"/>
              <a:t>tržišne niše (regionalne, pan-evropske, globalne čak) u kojima možemo da uspešno stvaramo i plasiramo kvalitetne proizvode i servise visoke dodatne vrednosti (Rimac vs Fijat) </a:t>
            </a:r>
          </a:p>
          <a:p>
            <a:r>
              <a:rPr lang="sr-Latn-RS"/>
              <a:t>Razumeti globalne procese i prilagoditi celokupno društvo ogromnim promenama koje dolaze</a:t>
            </a:r>
            <a:endParaRPr lang="sr-Cyrl-RS"/>
          </a:p>
          <a:p>
            <a:r>
              <a:rPr lang="sr-Latn-RS"/>
              <a:t>Tu je obrazovanje na svim nivoima ključno</a:t>
            </a:r>
            <a:endParaRPr lang="sr-Cyrl-RS"/>
          </a:p>
          <a:p>
            <a:endParaRPr lang="sr-Cyrl-R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826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71CF7-6B9C-455A-8E1E-8DA4CE5AA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Digitalizacija i visoko obrazovanje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FC021-32C8-4F82-A136-2FFCC72A0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Latn-RS"/>
              <a:t>Sveobuhvatno digitalno opismenjavanje nastavnog i studentkog kadra</a:t>
            </a:r>
            <a:endParaRPr lang="sr-Cyrl-RS"/>
          </a:p>
          <a:p>
            <a:r>
              <a:rPr lang="sr-Latn-RS"/>
              <a:t>Prelazak sa sistema memorizacije na problemski nastavni proces uz maksimalno korišćenje savremenim informacionih tehnologija</a:t>
            </a:r>
            <a:endParaRPr lang="sr-Cyrl-RS"/>
          </a:p>
          <a:p>
            <a:r>
              <a:rPr lang="sr-Latn-RS"/>
              <a:t>Digitalna transformacija klasičnih naučnih disciplina</a:t>
            </a:r>
            <a:r>
              <a:rPr lang="en-US"/>
              <a:t>:</a:t>
            </a:r>
            <a:endParaRPr lang="sr-Cyrl-RS"/>
          </a:p>
          <a:p>
            <a:pPr lvl="1"/>
            <a:r>
              <a:rPr lang="sr-Latn-RS"/>
              <a:t>kompjuterska fizika, matematika, biologija (čiji je deo i biostatistika) </a:t>
            </a:r>
            <a:endParaRPr lang="sr-Cyrl-RS"/>
          </a:p>
          <a:p>
            <a:pPr lvl="1"/>
            <a:r>
              <a:rPr lang="sr-Latn-RS"/>
              <a:t>kompjuterska lingvistika </a:t>
            </a:r>
            <a:r>
              <a:rPr lang="sr-Cyrl-RS"/>
              <a:t>(</a:t>
            </a:r>
            <a:r>
              <a:rPr lang="sr-Latn-RS"/>
              <a:t>osnova za veštačku inteligenciju</a:t>
            </a:r>
            <a:r>
              <a:rPr lang="sr-Cyrl-RS"/>
              <a:t>)</a:t>
            </a:r>
          </a:p>
          <a:p>
            <a:pPr lvl="1"/>
            <a:r>
              <a:rPr lang="sr-Latn-RS"/>
              <a:t>kompjuterska ekonomija i finansije </a:t>
            </a:r>
            <a:r>
              <a:rPr lang="sr-Cyrl-RS"/>
              <a:t>(</a:t>
            </a:r>
            <a:r>
              <a:rPr lang="sr-Latn-RS"/>
              <a:t>srastanje ekonomije i finansija sa programiranjem i mašinskim učenjem</a:t>
            </a:r>
            <a:r>
              <a:rPr lang="sr-Cyrl-RS"/>
              <a:t>)</a:t>
            </a:r>
            <a:endParaRPr lang="sr-Latn-RS"/>
          </a:p>
          <a:p>
            <a:pPr lvl="1"/>
            <a:r>
              <a:rPr lang="sr-Latn-RS"/>
              <a:t>Čak i pravo postaje podložno digitalizaciji: kreiranja pametnih ugovora na bazi blok čejn tehnologije, upotreba veštačke inteligencije u donošenju rutinskih pravnih odluka (primer Sberbanke)</a:t>
            </a:r>
            <a:endParaRPr lang="sr-Cyrl-RS"/>
          </a:p>
          <a:p>
            <a:pPr lvl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108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C3622-BEDD-44A1-BA3E-1951FB501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Digitalizacija i visoko obrazovanje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8E3D5-9356-4E25-942B-A07516570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Latn-RS"/>
              <a:t>Digitalizacija obrazovnog procesa prirodno će podstaći, umesto parcelisanja i monopolizacije svake vrste, srastanje i uzajamno dopunjavanje različitih naučnih disciplina</a:t>
            </a:r>
            <a:endParaRPr lang="sr-Cyrl-RS"/>
          </a:p>
          <a:p>
            <a:r>
              <a:rPr lang="sr-Latn-RS"/>
              <a:t>Nužan je integrativni obrazovni proces koji podstiče kreativnost </a:t>
            </a:r>
            <a:r>
              <a:rPr lang="sr-Cyrl-RS"/>
              <a:t>– </a:t>
            </a:r>
            <a:r>
              <a:rPr lang="sr-Latn-RS"/>
              <a:t>nije unapred jasno, u doba nepredivih a brzih globalnih promena, gde će i kako neko primeniti određena stečenja znanja. </a:t>
            </a:r>
          </a:p>
          <a:p>
            <a:r>
              <a:rPr lang="sr-Latn-RS"/>
              <a:t>Iskoristiti digitalizaciju za integraciju stručnih ljudi iz dijaspore u nastavne procese.</a:t>
            </a:r>
          </a:p>
        </p:txBody>
      </p:sp>
    </p:spTree>
    <p:extLst>
      <p:ext uri="{BB962C8B-B14F-4D97-AF65-F5344CB8AC3E}">
        <p14:creationId xmlns:p14="http://schemas.microsoft.com/office/powerpoint/2010/main" val="3342353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AD601-E27D-48BE-8EAA-A208F4468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Primeri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2F143F-AE5B-47AD-AFE4-97AB34F3E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/>
              <a:t>Primer 1</a:t>
            </a:r>
            <a:r>
              <a:rPr lang="en-US"/>
              <a:t>: softverski in</a:t>
            </a:r>
            <a:r>
              <a:rPr lang="sr-Latn-RS"/>
              <a:t>žinjeri</a:t>
            </a:r>
          </a:p>
          <a:p>
            <a:pPr lvl="1"/>
            <a:r>
              <a:rPr lang="sr-Latn-RS"/>
              <a:t>Naravno da moraju da razumeju inženjerske aspekte ali i da imaju saznanja o</a:t>
            </a:r>
          </a:p>
          <a:p>
            <a:pPr lvl="1"/>
            <a:r>
              <a:rPr lang="sr-Latn-RS"/>
              <a:t>Poslovnim, pravnim, psihološkim i sociološkim aspektima digitalnog društva, to jest društva u kome će postojati suživot ljudi i veštačke inteligencije</a:t>
            </a:r>
          </a:p>
          <a:p>
            <a:r>
              <a:rPr lang="sr-Latn-RS"/>
              <a:t>Primer 2: Ekonomisti</a:t>
            </a:r>
          </a:p>
          <a:p>
            <a:pPr lvl="1"/>
            <a:r>
              <a:rPr lang="sr-Latn-RS"/>
              <a:t>Moraju da razumeju kako da prilagode ono što znaju o klasičnoj ekonomiji u odnosu na digitalnu ekonomiju u kojoj je marginalni trošak zanemarljiv kao i da</a:t>
            </a:r>
          </a:p>
          <a:p>
            <a:pPr lvl="1"/>
            <a:r>
              <a:rPr lang="sr-Latn-RS"/>
              <a:t>Budu u stanju da rade sa velikim količinama podataka i iz njih izvlače odgovarajuće zaključke vezane za poslovanje i/ili ekonomsku politiku za šta je potrebno solidno poznavanje matematike, programiranja, algoritama, mašinskog učenja i statistike.</a:t>
            </a:r>
          </a:p>
          <a:p>
            <a:pPr lvl="1"/>
            <a:r>
              <a:rPr lang="sr-Latn-RS"/>
              <a:t>Takođe treba da poznaju pravne, psihološke i sociološke aspekte digitalnog društva</a:t>
            </a:r>
            <a:endParaRPr lang="sr-Cyrl-RS"/>
          </a:p>
          <a:p>
            <a:r>
              <a:rPr lang="sr-Latn-RS"/>
              <a:t>Socijalna politika u uslovima visokog nivoa automatizacije rutinskih poslova jeste težak ali i ključni problem. </a:t>
            </a:r>
            <a:r>
              <a:rPr lang="sr-Cyrl-RS"/>
              <a:t> </a:t>
            </a: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76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D3DD2A-CD5C-47BD-819C-75F7F19CD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RS"/>
              <a:t>Institucionalne konsekvence digitalne transformacije po sistem VO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DBC018-FBC2-4745-B315-3B52705B56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/>
              <a:t>Znanje i veštine sve dostupnije preko interneta i nezavisno od obrazovnih institucija </a:t>
            </a:r>
          </a:p>
          <a:p>
            <a:r>
              <a:rPr lang="sr-Latn-RS"/>
              <a:t>Značaj diploma </a:t>
            </a:r>
            <a:r>
              <a:rPr lang="sr-Cyrl-RS"/>
              <a:t>(</a:t>
            </a:r>
            <a:r>
              <a:rPr lang="sr-Latn-RS"/>
              <a:t>papira koji signalizira kvalitet) sve više zamenjuje samo jedno</a:t>
            </a:r>
            <a:r>
              <a:rPr lang="sr-Cyrl-RS"/>
              <a:t> – </a:t>
            </a:r>
            <a:r>
              <a:rPr lang="sr-Latn-RS"/>
              <a:t>sposobnost</a:t>
            </a:r>
            <a:r>
              <a:rPr lang="sr-Cyrl-RS"/>
              <a:t> (</a:t>
            </a:r>
            <a:r>
              <a:rPr lang="sr-Latn-RS"/>
              <a:t>ili nesposobnost</a:t>
            </a:r>
            <a:r>
              <a:rPr lang="sr-Cyrl-RS"/>
              <a:t>) </a:t>
            </a:r>
            <a:r>
              <a:rPr lang="sr-Latn-RS"/>
              <a:t>da se reše relevantni problemi odnosno, još više, da se osmisle relevatni problemi koje valja rešiti</a:t>
            </a:r>
          </a:p>
          <a:p>
            <a:r>
              <a:rPr lang="sr-Latn-RS"/>
              <a:t>Korona ubrzava prihvatanje online nastave i otvara mogućnost da se u nastavni proces inkorporiraju stručnjaci nezavisno od njihove fizičke lokacije.</a:t>
            </a:r>
          </a:p>
          <a:p>
            <a:r>
              <a:rPr lang="sr-Latn-RS"/>
              <a:t>To je prilika za privlačenje stranih studenata i nastavnika (ukoliko su programi na engleskom) ili dijaspore (u slučaju programa na srpskom) koji ne bi hteli/mogli da putuju na duže vreme u Srbiju radi učešća u obrazovnom procesu.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92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A5576-CFB1-45C4-B8F7-30433E1758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/>
              <a:t>Kako kompanije mogu da doprinesu obrazovnom procesu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7B573-C51D-40EB-B5F8-846D5C58F4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Latn-RS"/>
              <a:t>Podrška obrazovnim programima koji školuju deficitarne kadrove, posebno u novim tehnologijama</a:t>
            </a:r>
          </a:p>
          <a:p>
            <a:pPr lvl="1"/>
            <a:r>
              <a:rPr lang="sr-Latn-RS"/>
              <a:t>stipendiranje, </a:t>
            </a:r>
          </a:p>
          <a:p>
            <a:pPr lvl="1"/>
            <a:r>
              <a:rPr lang="sr-Latn-RS"/>
              <a:t>učešće zaposlenih u nastavi kao predavači iz prakse, </a:t>
            </a:r>
          </a:p>
          <a:p>
            <a:pPr lvl="1"/>
            <a:r>
              <a:rPr lang="sr-Latn-RS"/>
              <a:t>razvoj inovativnih sadržaja i prakse</a:t>
            </a:r>
          </a:p>
          <a:p>
            <a:r>
              <a:rPr lang="sr-Latn-RS"/>
              <a:t>Škole kao centri razvoja ekosistema kompanija i tehnologija</a:t>
            </a:r>
          </a:p>
          <a:p>
            <a:r>
              <a:rPr lang="sr-Latn-RS"/>
              <a:t>Uključivanje osnova visokotehnološkog preduzetništva u programe redovnih studija tehničkih fakulteta</a:t>
            </a:r>
          </a:p>
          <a:p>
            <a:r>
              <a:rPr lang="sr-Latn-RS"/>
              <a:t>Razvoj sistema rizičnog kapitala, privatnog kapitala i berze koje omogućuju exit strategije za kompanije</a:t>
            </a:r>
          </a:p>
          <a:p>
            <a:r>
              <a:rPr lang="sr-Latn-RS"/>
              <a:t>Podrška što širem otvaranju sistema visokog obrazovanja</a:t>
            </a:r>
          </a:p>
        </p:txBody>
      </p:sp>
    </p:spTree>
    <p:extLst>
      <p:ext uri="{BB962C8B-B14F-4D97-AF65-F5344CB8AC3E}">
        <p14:creationId xmlns:p14="http://schemas.microsoft.com/office/powerpoint/2010/main" val="2608012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1160</Words>
  <Application>Microsoft Office PowerPoint</Application>
  <PresentationFormat>Widescreen</PresentationFormat>
  <Paragraphs>81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Visoko obrazovanje i razvoj Srbije u doba digitalne transformacije</vt:lpstr>
      <vt:lpstr>Uvod</vt:lpstr>
      <vt:lpstr>Kako do hvatanja priključka sa razvijenima</vt:lpstr>
      <vt:lpstr>Kako do hvatanja priključka sa razvijenima</vt:lpstr>
      <vt:lpstr>Digitalizacija i visoko obrazovanje</vt:lpstr>
      <vt:lpstr>Digitalizacija i visoko obrazovanje</vt:lpstr>
      <vt:lpstr>Primeri</vt:lpstr>
      <vt:lpstr>Institucionalne konsekvence digitalne transformacije po sistem VO </vt:lpstr>
      <vt:lpstr>Kako kompanije mogu da doprinesu obrazovnom procesu</vt:lpstr>
      <vt:lpstr>Neki od koraka ka otvaranju sistema</vt:lpstr>
      <vt:lpstr>Neki koraci ka otvaranju sistema</vt:lpstr>
      <vt:lpstr>Efikasnost studiranja</vt:lpstr>
      <vt:lpstr>Status kvo je dugoročno neodrživ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Високо образовање и развој Србије у доба глобалне дигиталне трансформације</dc:title>
  <dc:creator>Branko Urošević</dc:creator>
  <cp:lastModifiedBy>Branko Urošević</cp:lastModifiedBy>
  <cp:revision>67</cp:revision>
  <dcterms:created xsi:type="dcterms:W3CDTF">2021-01-30T11:27:35Z</dcterms:created>
  <dcterms:modified xsi:type="dcterms:W3CDTF">2021-09-16T21:33:34Z</dcterms:modified>
</cp:coreProperties>
</file>