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3"/>
  </p:normalViewPr>
  <p:slideViewPr>
    <p:cSldViewPr>
      <p:cViewPr>
        <p:scale>
          <a:sx n="141" d="100"/>
          <a:sy n="141" d="100"/>
        </p:scale>
        <p:origin x="800" y="-4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5924-8CFC-4354-904B-86B7D9E08466}" type="datetimeFigureOut">
              <a:rPr lang="en-US" smtClean="0"/>
              <a:t>9/16/21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9B30F-46DA-466D-9EC6-8E6E1E8C5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48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5924-8CFC-4354-904B-86B7D9E08466}" type="datetimeFigureOut">
              <a:rPr lang="en-US" smtClean="0"/>
              <a:t>9/16/21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9B30F-46DA-466D-9EC6-8E6E1E8C5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6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5924-8CFC-4354-904B-86B7D9E08466}" type="datetimeFigureOut">
              <a:rPr lang="en-US" smtClean="0"/>
              <a:t>9/16/21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9B30F-46DA-466D-9EC6-8E6E1E8C5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23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5924-8CFC-4354-904B-86B7D9E08466}" type="datetimeFigureOut">
              <a:rPr lang="en-US" smtClean="0"/>
              <a:t>9/16/21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9B30F-46DA-466D-9EC6-8E6E1E8C5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242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5924-8CFC-4354-904B-86B7D9E08466}" type="datetimeFigureOut">
              <a:rPr lang="en-US" smtClean="0"/>
              <a:t>9/16/21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9B30F-46DA-466D-9EC6-8E6E1E8C5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049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5924-8CFC-4354-904B-86B7D9E08466}" type="datetimeFigureOut">
              <a:rPr lang="en-US" smtClean="0"/>
              <a:t>9/16/21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9B30F-46DA-466D-9EC6-8E6E1E8C5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720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5924-8CFC-4354-904B-86B7D9E08466}" type="datetimeFigureOut">
              <a:rPr lang="en-US" smtClean="0"/>
              <a:t>9/16/21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9B30F-46DA-466D-9EC6-8E6E1E8C5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403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5924-8CFC-4354-904B-86B7D9E08466}" type="datetimeFigureOut">
              <a:rPr lang="en-US" smtClean="0"/>
              <a:t>9/16/21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9B30F-46DA-466D-9EC6-8E6E1E8C5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627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5924-8CFC-4354-904B-86B7D9E08466}" type="datetimeFigureOut">
              <a:rPr lang="en-US" smtClean="0"/>
              <a:t>9/16/21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9B30F-46DA-466D-9EC6-8E6E1E8C5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40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5924-8CFC-4354-904B-86B7D9E08466}" type="datetimeFigureOut">
              <a:rPr lang="en-US" smtClean="0"/>
              <a:t>9/16/21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9B30F-46DA-466D-9EC6-8E6E1E8C5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22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5924-8CFC-4354-904B-86B7D9E08466}" type="datetimeFigureOut">
              <a:rPr lang="en-US" smtClean="0"/>
              <a:t>9/16/21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9B30F-46DA-466D-9EC6-8E6E1E8C5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839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75924-8CFC-4354-904B-86B7D9E08466}" type="datetimeFigureOut">
              <a:rPr lang="en-US" smtClean="0"/>
              <a:t>9/16/21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9B30F-46DA-466D-9EC6-8E6E1E8C5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884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C045A-04BE-F747-BF61-DA219A228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1800" b="1" dirty="0"/>
              <a:t>СРПСКА АКАДЕМИЈА НАУКА И УМЕТНОСТИ</a:t>
            </a:r>
            <a:br>
              <a:rPr lang="sr-Cyrl-RS" sz="1800" b="1" dirty="0"/>
            </a:br>
            <a:br>
              <a:rPr lang="sr-Cyrl-RS" sz="1400" b="1" dirty="0"/>
            </a:br>
            <a:r>
              <a:rPr lang="sr-Cyrl-RS" sz="1800" dirty="0"/>
              <a:t>Научни скуп</a:t>
            </a:r>
            <a:r>
              <a:rPr lang="sr-Cyrl-RS" sz="1800" i="1" dirty="0"/>
              <a:t> „</a:t>
            </a:r>
            <a:r>
              <a:rPr lang="sr-Cyrl-RS" sz="1800" b="1" dirty="0"/>
              <a:t>ОБРАЗОВАЊЕ : СТАЊЕ,</a:t>
            </a:r>
            <a:r>
              <a:rPr lang="sr-Latn-RS" sz="1800" b="1" dirty="0"/>
              <a:t> </a:t>
            </a:r>
            <a:r>
              <a:rPr lang="sr-Cyrl-RS" sz="1800" b="1" dirty="0"/>
              <a:t>ПЕРСПЕКТИВЕ И УЛОГА У РАЗВОЈУ СРБИЈЕ“</a:t>
            </a:r>
            <a:br>
              <a:rPr lang="sr-Latn-RS" sz="1800" b="1" i="1" dirty="0"/>
            </a:br>
            <a:br>
              <a:rPr lang="sr-Cyrl-RS" sz="1800" b="1" i="1" dirty="0"/>
            </a:br>
            <a:r>
              <a:rPr lang="sr-Cyrl-RS" sz="1600" b="1" dirty="0"/>
              <a:t>Београд, 17-18.септембар 20</a:t>
            </a:r>
            <a:r>
              <a:rPr lang="en-US" sz="1600" b="1" dirty="0"/>
              <a:t>2</a:t>
            </a:r>
            <a:r>
              <a:rPr lang="sr-Cyrl-RS" sz="1600" b="1" dirty="0"/>
              <a:t>1</a:t>
            </a:r>
            <a:endParaRPr lang="x-none" sz="1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21190-B231-C340-9C9D-DFD768638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sr-Cyrl-RS" sz="3600" b="1" dirty="0">
              <a:solidFill>
                <a:srgbClr val="C00000"/>
              </a:solidFill>
            </a:endParaRPr>
          </a:p>
          <a:p>
            <a:pPr marL="114300" indent="0" algn="ctr">
              <a:buNone/>
            </a:pPr>
            <a:r>
              <a:rPr lang="sr-Cyrl-RS" sz="3600" b="1" dirty="0">
                <a:solidFill>
                  <a:srgbClr val="C00000"/>
                </a:solidFill>
              </a:rPr>
              <a:t>КРИТИЧКА АНАЛИЗА СТАЊА У ОБРАЗОВАЊУ </a:t>
            </a:r>
          </a:p>
          <a:p>
            <a:pPr marL="114300" indent="0" algn="ctr">
              <a:buNone/>
            </a:pPr>
            <a:r>
              <a:rPr lang="sr-Cyrl-RS" sz="3600" b="1" dirty="0">
                <a:solidFill>
                  <a:srgbClr val="C00000"/>
                </a:solidFill>
              </a:rPr>
              <a:t>И ОБРАЗОВНЕ ПОЛИТИКЕ У СРБИЈИ</a:t>
            </a:r>
          </a:p>
          <a:p>
            <a:pPr marL="114300" indent="0" algn="ctr">
              <a:buNone/>
            </a:pPr>
            <a:endParaRPr lang="sr-Cyrl-RS" sz="2800" b="1" dirty="0">
              <a:solidFill>
                <a:srgbClr val="C00000"/>
              </a:solidFill>
            </a:endParaRPr>
          </a:p>
          <a:p>
            <a:pPr marL="114300" indent="0" algn="ctr">
              <a:buNone/>
            </a:pPr>
            <a:r>
              <a:rPr lang="sr-Cyrl-RS" sz="2800" dirty="0"/>
              <a:t>Проф. др Иван Ивић</a:t>
            </a:r>
            <a:endParaRPr lang="x-none" sz="2800" dirty="0"/>
          </a:p>
        </p:txBody>
      </p:sp>
    </p:spTree>
    <p:extLst>
      <p:ext uri="{BB962C8B-B14F-4D97-AF65-F5344CB8AC3E}">
        <p14:creationId xmlns:p14="http://schemas.microsoft.com/office/powerpoint/2010/main" val="2133374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D1886-27B8-4749-9CFD-44B808B0D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>
                <a:solidFill>
                  <a:srgbClr val="FF0000"/>
                </a:solidFill>
              </a:rPr>
              <a:t>ОБРАЗОВНА ПОЛИТИКА : КОНТЕКСТ 2</a:t>
            </a:r>
            <a:endParaRPr lang="x-none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B14D0-D95F-FE4F-8CCC-2B2CA5F1E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Autofit/>
          </a:bodyPr>
          <a:lstStyle/>
          <a:p>
            <a:r>
              <a:rPr lang="sr-Cyrl-RS" sz="2400" dirty="0">
                <a:solidFill>
                  <a:schemeClr val="accent1"/>
                </a:solidFill>
              </a:rPr>
              <a:t>ОБРАЗОВАЊЕ И ДИГИТАЛНА РЕВОЛУЦИЈА: настанак новог (дигиталног) екосистема који мења услове живота</a:t>
            </a:r>
          </a:p>
          <a:p>
            <a:r>
              <a:rPr lang="sr-Cyrl-RS" sz="2400" dirty="0"/>
              <a:t>ТО НИЈЕ ТЕХНИЧКО ПИТАЊЕ  ФОРМИРАЊА ДИГИТАЛНИХ КОМПЕТЕНЦИЈА</a:t>
            </a:r>
          </a:p>
          <a:p>
            <a:r>
              <a:rPr lang="sr-Cyrl-RS" sz="2400" dirty="0">
                <a:solidFill>
                  <a:schemeClr val="accent1"/>
                </a:solidFill>
              </a:rPr>
              <a:t>РАДИКАЛНА ПРОМЕНА АМБИЈЕНТА У КОМЕ ДЕЛУЈУ ОБРАЗОВНЕ ИНСТИТУЦИЈЕ</a:t>
            </a:r>
          </a:p>
          <a:p>
            <a:r>
              <a:rPr lang="sr-Cyrl-RS" sz="2400" dirty="0"/>
              <a:t>МОГУЋЕ ИНТЕРФЕРЕНЦИЈЕ ДИГИТАЛНИХ МЕДИЈА И ОБРАЗОВАЊА, МОГУЋИ РИЗИЦИ</a:t>
            </a:r>
          </a:p>
          <a:p>
            <a:r>
              <a:rPr lang="sr-Cyrl-RS" sz="2400" dirty="0"/>
              <a:t>ДИГИТАЛИЗАЦИЈА У ОБРАЗОВАЊУ: КОЈЕ ПРОБЛЕМЕ РЕШАВА, А КОЈЕ СТВАРА?</a:t>
            </a:r>
          </a:p>
          <a:p>
            <a:r>
              <a:rPr lang="sr-Cyrl-RS" sz="2400" dirty="0"/>
              <a:t>ДИГИТАЛНИ УЏБЕНИЦИ – ВЕЛИКА НЕПОЗНАНИЦА</a:t>
            </a:r>
            <a:endParaRPr lang="x-none" sz="2400" dirty="0"/>
          </a:p>
        </p:txBody>
      </p:sp>
    </p:spTree>
    <p:extLst>
      <p:ext uri="{BB962C8B-B14F-4D97-AF65-F5344CB8AC3E}">
        <p14:creationId xmlns:p14="http://schemas.microsoft.com/office/powerpoint/2010/main" val="4000571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9E090-E0EB-284A-BDA3-41B1BB63E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Autofit/>
          </a:bodyPr>
          <a:lstStyle/>
          <a:p>
            <a:r>
              <a:rPr lang="sr-Cyrl-RS" sz="2800" b="1" dirty="0">
                <a:solidFill>
                  <a:srgbClr val="FF0000"/>
                </a:solidFill>
              </a:rPr>
              <a:t>НЕМА ЦЕЛОВИТЕ ОБРАЗОВНЕ ПОЛИТИКЕ, АЛИ ВИДЉИВЕ СУ ТЕНДЕНЦИЈЕ  ПРОМЕНА</a:t>
            </a:r>
            <a:endParaRPr lang="x-none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39F72-7C26-4C48-B4A6-EEAC11812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sr-Cyrl-RS" sz="2500" b="1" dirty="0"/>
              <a:t>Методологија доношења нових мера </a:t>
            </a:r>
            <a:r>
              <a:rPr lang="sr-Cyrl-RS" sz="2500" dirty="0"/>
              <a:t>– одсуство транспарентности (начин припреме предлога, избегавање јавне расправе…)</a:t>
            </a:r>
          </a:p>
          <a:p>
            <a:r>
              <a:rPr lang="sr-Cyrl-RS" sz="2500" b="1" dirty="0"/>
              <a:t>Централизација</a:t>
            </a:r>
            <a:r>
              <a:rPr lang="sr-Cyrl-RS" sz="2500" dirty="0"/>
              <a:t> у образовању (смањивање деконцентрације, мала педагошка аутономија)</a:t>
            </a:r>
          </a:p>
          <a:p>
            <a:r>
              <a:rPr lang="sr-Cyrl-RS" sz="2500" b="1" dirty="0"/>
              <a:t>Политизација</a:t>
            </a:r>
            <a:r>
              <a:rPr lang="sr-Cyrl-RS" sz="2500" dirty="0"/>
              <a:t> образовања (чак и оних најстручнијих аспеката)</a:t>
            </a:r>
          </a:p>
          <a:p>
            <a:r>
              <a:rPr lang="sr-Cyrl-RS" sz="2500" b="1" dirty="0"/>
              <a:t>Форсирање дигитализације у образовању без разумевања њеног смисла у образовању</a:t>
            </a:r>
          </a:p>
          <a:p>
            <a:r>
              <a:rPr lang="sr-Cyrl-RS" sz="2500" b="1" dirty="0"/>
              <a:t>Одсуство система за евалуацију</a:t>
            </a:r>
            <a:r>
              <a:rPr lang="sr-Cyrl-RS" sz="2500" dirty="0"/>
              <a:t> </a:t>
            </a:r>
            <a:r>
              <a:rPr lang="sr-Cyrl-RS" sz="2500" b="1" dirty="0"/>
              <a:t>и проверу образовних ефеката</a:t>
            </a:r>
          </a:p>
          <a:p>
            <a:r>
              <a:rPr lang="sr-Cyrl-RS" sz="2500" b="1" dirty="0"/>
              <a:t>Финансирање</a:t>
            </a:r>
            <a:r>
              <a:rPr lang="sr-Cyrl-RS" sz="2500" dirty="0"/>
              <a:t> образовања: учешће у БДП, недостатак јасних инструмената за подршку квалитету образовања</a:t>
            </a:r>
          </a:p>
          <a:p>
            <a:endParaRPr lang="sr-Cyrl-RS" sz="1200" b="1" dirty="0"/>
          </a:p>
          <a:p>
            <a:endParaRPr lang="x-none" sz="1200" dirty="0"/>
          </a:p>
        </p:txBody>
      </p:sp>
    </p:spTree>
    <p:extLst>
      <p:ext uri="{BB962C8B-B14F-4D97-AF65-F5344CB8AC3E}">
        <p14:creationId xmlns:p14="http://schemas.microsoft.com/office/powerpoint/2010/main" val="1432958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49645-3374-234D-806B-460B5FDDB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600" b="1" dirty="0">
                <a:solidFill>
                  <a:srgbClr val="FF0000"/>
                </a:solidFill>
              </a:rPr>
              <a:t>ПОЈЕДИНАЧНЕ  </a:t>
            </a:r>
            <a:r>
              <a:rPr lang="sr-Cyrl-RS" sz="3600" b="1" dirty="0">
                <a:solidFill>
                  <a:schemeClr val="accent2"/>
                </a:solidFill>
              </a:rPr>
              <a:t>(ПРОБЛЕМАТИЧНЕ) </a:t>
            </a:r>
            <a:r>
              <a:rPr lang="sr-Cyrl-RS" sz="3600" b="1" dirty="0">
                <a:solidFill>
                  <a:srgbClr val="FF0000"/>
                </a:solidFill>
              </a:rPr>
              <a:t>МЕРЕ</a:t>
            </a:r>
            <a:endParaRPr lang="x-none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CD07C-53AD-7B48-BA46-0593E8BCE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800" dirty="0"/>
              <a:t>ПОГРЕШНИ ПРИОРИТЕТИ: СЛУЧАЈ ДУАЛНОГ ОБРАЗОВАЊА </a:t>
            </a:r>
          </a:p>
          <a:p>
            <a:r>
              <a:rPr lang="sr-Cyrl-RS" sz="2800" dirty="0"/>
              <a:t>ИМПРОВИЗАЦИЈЕ: СЛУЧАЈ ГИМНАЗИЈЕ И ДРЖАВНЕ МАТУРЕ</a:t>
            </a:r>
          </a:p>
          <a:p>
            <a:r>
              <a:rPr lang="sr-Cyrl-RS" sz="2800" dirty="0"/>
              <a:t>КОНФУЗНЕ И НЕПРИМЕЊИВЕ ОСНОВЕ ПРОГРАМА ПРЕДШКОЛСКОГ ВАСПИТАЊА</a:t>
            </a:r>
          </a:p>
          <a:p>
            <a:r>
              <a:rPr lang="sr-Cyrl-RS" sz="2800" dirty="0"/>
              <a:t>ФОРСИРАЊЕ ДИГИТАЛИЗАЦИЈЕ БЕЗ РАЗУМЕВАЊА ЊЕНОГ СМИСЛА И УСЛОВА ПРИМЕНЕ ЕФЕКАТА У ОБРАЗОВАЊУ</a:t>
            </a:r>
          </a:p>
          <a:p>
            <a:endParaRPr lang="x-none" sz="1200" b="1" dirty="0"/>
          </a:p>
        </p:txBody>
      </p:sp>
    </p:spTree>
    <p:extLst>
      <p:ext uri="{BB962C8B-B14F-4D97-AF65-F5344CB8AC3E}">
        <p14:creationId xmlns:p14="http://schemas.microsoft.com/office/powerpoint/2010/main" val="3380699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54C1E-E79F-AF41-BF64-55FA01E96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>
                <a:solidFill>
                  <a:srgbClr val="FF0000"/>
                </a:solidFill>
              </a:rPr>
              <a:t>МОГУЋА РЕШЕЊА ?</a:t>
            </a:r>
            <a:endParaRPr lang="x-none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F87D0-1504-8549-A4FE-0235EB677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600" dirty="0"/>
              <a:t>ОГРАНИЧЕЊА КОЈА НАМЕЋЕ СИСТЕМ ОБРАЗОВАЊА</a:t>
            </a:r>
          </a:p>
          <a:p>
            <a:r>
              <a:rPr lang="sr-Cyrl-RS" sz="2600" dirty="0"/>
              <a:t>КОНТЕКСТ 1 И КОНТЕКСТ 2</a:t>
            </a:r>
          </a:p>
          <a:p>
            <a:r>
              <a:rPr lang="sr-Cyrl-RS" sz="2600" dirty="0"/>
              <a:t>ЈАСНО ДЕФИНИСАЊЕ ПРИОРИТЕТА</a:t>
            </a:r>
          </a:p>
          <a:p>
            <a:r>
              <a:rPr lang="sr-Cyrl-RS" sz="2600" dirty="0"/>
              <a:t>ИДЕНТИФИКАЦИЈА ИНСТРУМЕНАТА ЗА ОСТВАРИВАЊЕ ЦИЉЕВА ОБРАЗОВНЕ ПОЛИТИКЕ</a:t>
            </a:r>
          </a:p>
          <a:p>
            <a:r>
              <a:rPr lang="sr-Cyrl-RS" sz="2600" dirty="0"/>
              <a:t>ИНСТРУМЕНТИ: ИНСТИТУЦИОНАЛНИ, ФИНАНСИЈСКИ, ПРОГРАМСКИ, КАДРОВСКИ…</a:t>
            </a:r>
          </a:p>
          <a:p>
            <a:r>
              <a:rPr lang="sr-Cyrl-RS" sz="2600" dirty="0"/>
              <a:t>ПРЕПОРУКЕ НА ОСНОВУ ЦЕЛИНЕ ОВОГ СТРАТЕШКОГ ПРОЈЕКТА</a:t>
            </a:r>
            <a:endParaRPr lang="x-none" sz="2600" dirty="0"/>
          </a:p>
        </p:txBody>
      </p:sp>
    </p:spTree>
    <p:extLst>
      <p:ext uri="{BB962C8B-B14F-4D97-AF65-F5344CB8AC3E}">
        <p14:creationId xmlns:p14="http://schemas.microsoft.com/office/powerpoint/2010/main" val="1121365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0B71F-FA1B-F249-B1AD-6C2CF4C80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3E471-212F-BE4A-A326-618AC8DD2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24449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AB8E3-0BB1-E64E-A74E-F3E89064B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48BFF-B434-3F49-BDBC-7BE8BA1B2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405099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9C5E1-C8B9-E242-ADD0-FB23155E3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D69AE-3282-8A45-96FC-6BB800668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009070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B1C5B-375D-DE4A-BD30-62A2C9373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1400" b="1" dirty="0"/>
              <a:t>ПОРЕМЕЋАЈИ У СИСТЕМУ ОБРАЗОВАЊА</a:t>
            </a:r>
            <a:endParaRPr lang="x-none" sz="1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C3CD3-384A-F049-96FA-36C2011EA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78303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8576C-0C7F-EC4E-A7A0-153507B9C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>
                <a:solidFill>
                  <a:srgbClr val="FF0000"/>
                </a:solidFill>
              </a:rPr>
              <a:t>СТАЊЕ У ОБРАЗОВАЊУ</a:t>
            </a:r>
            <a:endParaRPr lang="x-none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4650A-FEEA-4445-A99B-457956337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sr-Cyrl-RS" dirty="0"/>
              <a:t>ПОРЕМЕЋАЈИ У СИСТЕМУ ОБРАЗОВАЊА</a:t>
            </a:r>
          </a:p>
          <a:p>
            <a:pPr>
              <a:buFont typeface="Wingdings" pitchFamily="2" charset="2"/>
              <a:buChar char="q"/>
            </a:pPr>
            <a:r>
              <a:rPr lang="sr-Cyrl-RS" dirty="0"/>
              <a:t>ШКОЛСКА СПРЕМА ОДРАСЛОГ СТАНОВНИШТВА</a:t>
            </a:r>
          </a:p>
          <a:p>
            <a:pPr>
              <a:buFont typeface="Wingdings" pitchFamily="2" charset="2"/>
              <a:buChar char="q"/>
            </a:pPr>
            <a:r>
              <a:rPr lang="sr-Cyrl-RS" dirty="0"/>
              <a:t>НЕЈЕДНАКОСТИ У ОБРАЗОВАЊУ</a:t>
            </a:r>
          </a:p>
          <a:p>
            <a:pPr>
              <a:buFont typeface="Wingdings" pitchFamily="2" charset="2"/>
              <a:buChar char="q"/>
            </a:pPr>
            <a:r>
              <a:rPr lang="sr-Cyrl-RS" dirty="0">
                <a:solidFill>
                  <a:srgbClr val="0070C0"/>
                </a:solidFill>
              </a:rPr>
              <a:t>КВАЛИТЕТ ОБРАЗОВАЊА</a:t>
            </a:r>
            <a:endParaRPr lang="x-none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841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145D7-1373-A047-A185-321867466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>
                <a:solidFill>
                  <a:srgbClr val="FF0000"/>
                </a:solidFill>
              </a:rPr>
              <a:t>ПОРЕМЕЋАЈИ У СИСТЕМУ ОБРАЗОВАЊА</a:t>
            </a:r>
            <a:endParaRPr lang="x-none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122FF-7A97-BF48-A5C5-CD01186B3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531" y="1752600"/>
            <a:ext cx="8067869" cy="4449763"/>
          </a:xfrm>
        </p:spPr>
        <p:txBody>
          <a:bodyPr>
            <a:normAutofit/>
          </a:bodyPr>
          <a:lstStyle/>
          <a:p>
            <a:r>
              <a:rPr lang="sr-Cyrl-RS" sz="2800" dirty="0"/>
              <a:t>НЕДОВОЉНО РАЗВИЈЕН СИСТЕМ ПРЕДШКОЛСКОГ ВАСПИТАЊА И ОБРАЗОВАЊА</a:t>
            </a:r>
          </a:p>
          <a:p>
            <a:r>
              <a:rPr lang="sr-Cyrl-RS" sz="2800" dirty="0"/>
              <a:t>НЕ ОСТВАРУЈЕ СЕ УСТАВНА ОБАВЕЗА ОПШТЕГ И ОБАВЕЗНОГ ОСНОВНОГ ОБРАЗОВАЊА  (7-9 % популације не завршава основно образовање )</a:t>
            </a:r>
          </a:p>
          <a:p>
            <a:r>
              <a:rPr lang="sr-Cyrl-RS" sz="2800" dirty="0"/>
              <a:t>ПОРЕМЕЋЕНА СТРУКТУРА СРЕДЊЕГ ОБРАЗОВАЊА</a:t>
            </a:r>
          </a:p>
          <a:p>
            <a:r>
              <a:rPr lang="sr-Cyrl-RS" sz="2800" dirty="0">
                <a:solidFill>
                  <a:srgbClr val="0070C0"/>
                </a:solidFill>
              </a:rPr>
              <a:t>НАЈВЕЋИ ПОРЕМЕЋАЈИ У СИСТЕМУ ВИСОКОГ ОБРАЗОВАЊА</a:t>
            </a:r>
          </a:p>
          <a:p>
            <a:endParaRPr lang="x-none" sz="1200" dirty="0"/>
          </a:p>
        </p:txBody>
      </p:sp>
    </p:spTree>
    <p:extLst>
      <p:ext uri="{BB962C8B-B14F-4D97-AF65-F5344CB8AC3E}">
        <p14:creationId xmlns:p14="http://schemas.microsoft.com/office/powerpoint/2010/main" val="3859801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126851" y="1065150"/>
          <a:ext cx="1823278" cy="1287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0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6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65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99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010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4961" marT="19048" marB="19048" anchor="ctr">
                    <a:solidFill>
                      <a:srgbClr val="3F7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800" b="1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Државни</a:t>
                      </a:r>
                      <a:r>
                        <a:rPr lang="sr-Cyrl-RS" sz="8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 факултети</a:t>
                      </a:r>
                      <a:endParaRPr lang="sr-Cyrl-RS" sz="800" b="1" i="0" u="none" strike="noStrike" dirty="0">
                        <a:solidFill>
                          <a:schemeClr val="bg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4961" marT="19048" marB="19048" anchor="ctr">
                    <a:solidFill>
                      <a:srgbClr val="3F7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800" b="1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Приватни факултети</a:t>
                      </a:r>
                      <a:endParaRPr lang="sr-Cyrl-RS" sz="800" b="1" i="0" u="none" strike="noStrike" dirty="0">
                        <a:solidFill>
                          <a:schemeClr val="bg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4961" marT="19048" marB="19048" anchor="ctr">
                    <a:solidFill>
                      <a:srgbClr val="3F7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УКУПНО</a:t>
                      </a:r>
                    </a:p>
                  </a:txBody>
                  <a:tcPr marL="4961" marR="4961" marT="19048" marB="19048" anchor="ctr">
                    <a:solidFill>
                      <a:srgbClr val="2B4F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053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800" b="1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ОАС</a:t>
                      </a:r>
                      <a:endParaRPr lang="sr-Cyrl-RS" sz="800" b="1" i="0" u="none" strike="noStrike" dirty="0">
                        <a:solidFill>
                          <a:schemeClr val="bg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41" marR="0" marT="19048" marB="19048" anchor="ctr">
                    <a:solidFill>
                      <a:srgbClr val="3F70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63</a:t>
                      </a:r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5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90482" marT="19048" marB="19048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299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90482" marT="19048" marB="19048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934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90482" marT="19048" marB="190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053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800" b="1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ОСС</a:t>
                      </a:r>
                      <a:endParaRPr lang="sr-Cyrl-RS" sz="800" b="1" i="0" u="none" strike="noStrike" dirty="0">
                        <a:solidFill>
                          <a:schemeClr val="bg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41" marR="4961" marT="19048" marB="19048" anchor="ctr">
                    <a:solidFill>
                      <a:srgbClr val="3F70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3</a:t>
                      </a:r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7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90482" marT="19048" marB="19048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11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90482" marT="19048" marB="19048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48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90482" marT="19048" marB="19048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9053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800" b="1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ССС</a:t>
                      </a:r>
                      <a:endParaRPr lang="sr-Cyrl-RS" sz="800" b="1" i="0" u="none" strike="noStrike" dirty="0">
                        <a:solidFill>
                          <a:schemeClr val="bg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41" marR="4961" marT="19048" marB="19048" anchor="ctr">
                    <a:solidFill>
                      <a:srgbClr val="3F70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</a:t>
                      </a:r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7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90482" marT="19048" marB="19048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</a:t>
                      </a:r>
                    </a:p>
                  </a:txBody>
                  <a:tcPr marL="4961" marR="190482" marT="19048" marB="19048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28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90482" marT="19048" marB="1904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53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УКУПНО</a:t>
                      </a:r>
                      <a:endParaRPr 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41" marR="4961" marT="19048" marB="19048" anchor="ctr">
                    <a:solidFill>
                      <a:srgbClr val="2B4F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69</a:t>
                      </a:r>
                      <a:r>
                        <a:rPr lang="sr-Cyrl-RS" sz="800" b="1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9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90482" marT="19048" marB="19048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311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90482" marT="19048" marB="19048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1010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90482" marT="19048" marB="19048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985046" y="722613"/>
            <a:ext cx="3187327" cy="541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729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Табела 1.4.2. Број акредитованих студијских програма на </a:t>
            </a:r>
            <a:r>
              <a:rPr lang="sr-Cyrl-RS" sz="729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првом степену </a:t>
            </a:r>
            <a:r>
              <a:rPr lang="sr-Cyrl-RS" sz="729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студија на државним </a:t>
            </a:r>
          </a:p>
          <a:p>
            <a:pPr algn="ctr"/>
            <a:r>
              <a:rPr lang="sr-Cyrl-RS" sz="729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приватним факултетима и академијама и високим школама струковних студија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85046" y="2371728"/>
            <a:ext cx="3187327" cy="541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729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Табела 1.4.3. Број акредитованих места на </a:t>
            </a:r>
            <a:r>
              <a:rPr lang="sr-Cyrl-RS" sz="729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првом степену </a:t>
            </a:r>
            <a:r>
              <a:rPr lang="sr-Cyrl-RS" sz="729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студија на државним </a:t>
            </a:r>
          </a:p>
          <a:p>
            <a:pPr algn="ctr"/>
            <a:r>
              <a:rPr lang="sr-Cyrl-RS" sz="729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приватним факултетима и академијама и високим школама струковних студија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67152" y="1999612"/>
            <a:ext cx="3022638" cy="380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625" b="1" spc="-13" dirty="0">
                <a:latin typeface="Candara" panose="020E0502030303020204" pitchFamily="34" charset="0"/>
              </a:rPr>
              <a:t>Легенда: </a:t>
            </a:r>
            <a:r>
              <a:rPr lang="sr-Cyrl-RS" sz="625" spc="-13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ОАС: основне академске студије; ОСС: основне струковне студије; ССС: специјалистичке струковне студије.</a:t>
            </a:r>
          </a:p>
          <a:p>
            <a:r>
              <a:rPr lang="sr-Cyrl-RS" sz="625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Извор: </a:t>
            </a:r>
            <a:r>
              <a:rPr lang="sr-Cyrl-RS" sz="625" dirty="0">
                <a:latin typeface="Candara" panose="020E0502030303020204" pitchFamily="34" charset="0"/>
              </a:rPr>
              <a:t>НАТ, 2021.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67153" y="3656580"/>
            <a:ext cx="3015093" cy="188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625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Извор: </a:t>
            </a:r>
            <a:r>
              <a:rPr lang="sr-Cyrl-RS" sz="625" dirty="0">
                <a:latin typeface="Candara" panose="020E0502030303020204" pitchFamily="34" charset="0"/>
              </a:rPr>
              <a:t>НАТ, 2021.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4950131" y="1067888"/>
          <a:ext cx="1067021" cy="92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0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62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010">
                <a:tc>
                  <a:txBody>
                    <a:bodyPr/>
                    <a:lstStyle/>
                    <a:p>
                      <a:pPr algn="ctr" defTabSz="1085850" fontAlgn="b">
                        <a:tabLst/>
                      </a:pPr>
                      <a:r>
                        <a:rPr lang="sr-Cyrl-R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Ак. и</a:t>
                      </a:r>
                      <a:r>
                        <a:rPr lang="sr-Cyrl-RS" sz="8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sr-Cyrl-R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в. </a:t>
                      </a:r>
                    </a:p>
                    <a:p>
                      <a:pPr algn="ctr" defTabSz="1085850" fontAlgn="b">
                        <a:tabLst/>
                      </a:pPr>
                      <a:r>
                        <a:rPr lang="sr-Cyrl-R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школе</a:t>
                      </a:r>
                    </a:p>
                  </a:txBody>
                  <a:tcPr marL="4961" marR="4961" marT="19048" marB="19048" anchor="ctr">
                    <a:solidFill>
                      <a:srgbClr val="3F7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УКУПНО</a:t>
                      </a:r>
                    </a:p>
                  </a:txBody>
                  <a:tcPr marL="4961" marR="4961" marT="19048" marB="19048" anchor="ctr">
                    <a:solidFill>
                      <a:srgbClr val="2B4F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053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26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142862" marR="142862" marT="19048" marB="19048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960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90482" marT="19048" marB="190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053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429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142862" marR="142862" marT="19048" marB="19048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477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90482" marT="19048" marB="19048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9053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218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142862" marR="142862" marT="19048" marB="19048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246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90482" marT="19048" marB="1904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53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800" b="1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673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142862" marR="142862" marT="19048" marB="19048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1683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90482" marT="19048" marB="19048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3126852" y="2729140"/>
          <a:ext cx="1823277" cy="1287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0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6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28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3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010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4961" marT="19048" marB="19048" anchor="ctr">
                    <a:solidFill>
                      <a:srgbClr val="3F7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800" b="1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Државни</a:t>
                      </a:r>
                      <a:r>
                        <a:rPr lang="sr-Cyrl-RS" sz="8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 факултети</a:t>
                      </a:r>
                      <a:endParaRPr lang="sr-Cyrl-RS" sz="800" b="1" i="0" u="none" strike="noStrike" dirty="0">
                        <a:solidFill>
                          <a:schemeClr val="bg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4961" marT="19048" marB="19048" anchor="ctr">
                    <a:solidFill>
                      <a:srgbClr val="3F7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800" b="1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Приватни </a:t>
                      </a:r>
                    </a:p>
                    <a:p>
                      <a:pPr algn="ctr" fontAlgn="b"/>
                      <a:r>
                        <a:rPr lang="sr-Cyrl-RS" sz="800" b="1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факултети</a:t>
                      </a:r>
                      <a:endParaRPr lang="sr-Cyrl-RS" sz="800" b="1" i="0" u="none" strike="noStrike" dirty="0">
                        <a:solidFill>
                          <a:schemeClr val="bg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4961" marT="19048" marB="19048" anchor="ctr">
                    <a:solidFill>
                      <a:srgbClr val="3F7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УКУПНО</a:t>
                      </a:r>
                    </a:p>
                  </a:txBody>
                  <a:tcPr marL="4961" marR="4961" marT="19048" marB="19048" anchor="ctr">
                    <a:solidFill>
                      <a:srgbClr val="2B4F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053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800" b="1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ОАС</a:t>
                      </a:r>
                      <a:endParaRPr lang="sr-Cyrl-RS" sz="800" b="1" i="0" u="none" strike="noStrike" dirty="0">
                        <a:solidFill>
                          <a:schemeClr val="bg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41" marR="0" marT="19048" marB="19048" anchor="ctr">
                    <a:solidFill>
                      <a:srgbClr val="3F70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53.099</a:t>
                      </a:r>
                    </a:p>
                  </a:txBody>
                  <a:tcPr marL="4961" marR="142862" marT="19048" marB="19048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19.838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36076" marT="19048" marB="19048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  72.937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42862" marT="19048" marB="190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053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800" b="1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ОСС</a:t>
                      </a:r>
                      <a:endParaRPr lang="sr-Cyrl-RS" sz="800" b="1" i="0" u="none" strike="noStrike" dirty="0">
                        <a:solidFill>
                          <a:schemeClr val="bg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41" marR="4961" marT="19048" marB="19048" anchor="ctr">
                    <a:solidFill>
                      <a:srgbClr val="3F70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2.090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42862" marT="19048" marB="19048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587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36076" marT="19048" marB="19048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2.677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42862" marT="19048" marB="19048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9053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800" b="1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ССС</a:t>
                      </a:r>
                      <a:endParaRPr lang="sr-Cyrl-RS" sz="800" b="1" i="0" u="none" strike="noStrike" dirty="0">
                        <a:solidFill>
                          <a:schemeClr val="bg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41" marR="4961" marT="19048" marB="19048" anchor="ctr">
                    <a:solidFill>
                      <a:srgbClr val="3F70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1.273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42862" marT="19048" marB="19048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50</a:t>
                      </a:r>
                    </a:p>
                  </a:txBody>
                  <a:tcPr marL="4961" marR="136076" marT="19048" marB="19048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1.323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42862" marT="19048" marB="1904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53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УКУПНО</a:t>
                      </a:r>
                      <a:endParaRPr 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41" marR="4961" marT="19048" marB="19048" anchor="ctr">
                    <a:solidFill>
                      <a:srgbClr val="2B4F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56.462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42862" marT="19048" marB="19048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20.475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36076" marT="19048" marB="19048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76.937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42862" marT="19048" marB="19048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4950131" y="2729141"/>
          <a:ext cx="1067021" cy="116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0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62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010">
                <a:tc>
                  <a:txBody>
                    <a:bodyPr/>
                    <a:lstStyle/>
                    <a:p>
                      <a:pPr algn="ctr" defTabSz="1085850" fontAlgn="b">
                        <a:tabLst/>
                      </a:pPr>
                      <a:r>
                        <a:rPr lang="sr-Cyrl-R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Ак. и в. </a:t>
                      </a:r>
                    </a:p>
                    <a:p>
                      <a:pPr algn="ctr" defTabSz="1085850" fontAlgn="b">
                        <a:tabLst/>
                      </a:pPr>
                      <a:r>
                        <a:rPr lang="sr-Cyrl-R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школе</a:t>
                      </a:r>
                    </a:p>
                  </a:txBody>
                  <a:tcPr marL="4961" marR="4961" marT="19048" marB="19048" anchor="ctr">
                    <a:solidFill>
                      <a:srgbClr val="3F7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ndara" panose="020E0502030303020204" pitchFamily="34" charset="0"/>
                        </a:rPr>
                        <a:t>УКУПНО</a:t>
                      </a:r>
                    </a:p>
                  </a:txBody>
                  <a:tcPr marL="4961" marR="4961" marT="19048" marB="19048" anchor="ctr">
                    <a:solidFill>
                      <a:srgbClr val="2B4F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053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1.332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142862" marR="190482" marT="19048" marB="19048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74.269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42862" marT="19048" marB="190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053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28.777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142862" marR="190482" marT="19048" marB="19048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31.454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42862" marT="19048" marB="19048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9053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6.806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142862" marR="190482" marT="19048" marB="19048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8.129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42862" marT="19048" marB="1904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53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36.915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142862" marR="190482" marT="19048" marB="19048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113.852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4961" marR="142862" marT="19048" marB="19048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628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CAEE4-BC2B-BB48-BE80-F761A3B4A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3600" b="1" dirty="0">
                <a:solidFill>
                  <a:srgbClr val="FF0000"/>
                </a:solidFill>
              </a:rPr>
              <a:t>ШКОЛСКА СПРЕМА ОДРАСЛОГ СТАНОВНИШТВА</a:t>
            </a:r>
            <a:endParaRPr lang="x-none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7500D-F78D-9648-940E-06D774A7E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sr-Cyrl-RS" dirty="0"/>
              <a:t>ЈОШ УВЕК НЕЗАДОВОЉАВАЈУЋА: ДЕО СТАНОВНИШТВА БЕЗ ОСНОВНОГ ОБРАЗОВАЊА</a:t>
            </a:r>
          </a:p>
          <a:p>
            <a:r>
              <a:rPr lang="sr-Cyrl-RS" dirty="0"/>
              <a:t>ОКО 30% СТАНОВНИШТВА БЕЗ ПРОФЕСИОНАЛНОГ ОБРАЗОВАЊА</a:t>
            </a:r>
          </a:p>
          <a:p>
            <a:pPr>
              <a:lnSpc>
                <a:spcPct val="150000"/>
              </a:lnSpc>
            </a:pPr>
            <a:r>
              <a:rPr lang="sr-Cyrl-RS" dirty="0"/>
              <a:t>УПИТАН КВАЛИТЕТ СТЕЧЕНИХ ДИПЛОМА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631500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F3126-38DC-E341-BBB9-4BB9254AD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>
                <a:solidFill>
                  <a:srgbClr val="FF0000"/>
                </a:solidFill>
              </a:rPr>
              <a:t>(НЕ)ПРАВЕДНОСТ У ОБРАЗОВАЊУ</a:t>
            </a:r>
            <a:endParaRPr lang="x-none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1A9B3-540A-DD49-BDF6-6CA2CF692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r>
              <a:rPr lang="sr-Cyrl-RS" dirty="0"/>
              <a:t>НЕ ВОДИ СЕ СТАТИСТИКА О ПРАВЕДНОСТИ</a:t>
            </a:r>
          </a:p>
          <a:p>
            <a:r>
              <a:rPr lang="sr-Cyrl-RS" dirty="0"/>
              <a:t>СВИ ИНДИКАТИВНИ ПОКАЗАТЕЉИ ГОВОРЕ ДА ПОСТОЈЕ ДЕФАВОРИЗОВАНЕ СОЦИЈАЛНЕ ГРУПЕ</a:t>
            </a:r>
            <a:r>
              <a:rPr lang="sr-Cyrl-RS" dirty="0">
                <a:solidFill>
                  <a:schemeClr val="tx2"/>
                </a:solidFill>
              </a:rPr>
              <a:t>, НЕДОСТАТАК КОМПЕНЗАТОРНИХ МЕРА</a:t>
            </a:r>
          </a:p>
          <a:p>
            <a:r>
              <a:rPr lang="sr-Cyrl-RS" dirty="0"/>
              <a:t>ЗАНЕМАРИВАЊЕ ОБРАЗОВАЊА СЕОСКОГ СТАНОВНИШТВА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579119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0165C-A353-5D4F-8607-67A317E87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3600" b="1" dirty="0">
                <a:solidFill>
                  <a:srgbClr val="FF0000"/>
                </a:solidFill>
              </a:rPr>
              <a:t>НАЈВЕЋИ ЈЕ ПРОБЛЕМ КВАЛИТЕТ  ОБРАЗОВАЊА</a:t>
            </a:r>
            <a:endParaRPr lang="x-none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0B8FF-796D-FB41-980F-29D3F17F5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fontScale="92500" lnSpcReduction="10000"/>
          </a:bodyPr>
          <a:lstStyle/>
          <a:p>
            <a:r>
              <a:rPr lang="sr-Cyrl-RS" sz="2400" dirty="0"/>
              <a:t>ВЕОМА ОСКУДНИ ПОДАЦИ О КВАЛИТЕТУ ОБРАЗОВАЊА</a:t>
            </a:r>
          </a:p>
          <a:p>
            <a:r>
              <a:rPr lang="sr-Cyrl-RS" sz="2400" dirty="0"/>
              <a:t>ПОСТОЈЕЋИ ПОДАЦИ УКАЗУЈУ НА ЗАБРИЊАВАЈУЋЕ СТАЊЕ КВАЛИТЕТА</a:t>
            </a:r>
          </a:p>
          <a:p>
            <a:r>
              <a:rPr lang="sr-Cyrl-RS" sz="2400" dirty="0">
                <a:solidFill>
                  <a:schemeClr val="accent1"/>
                </a:solidFill>
              </a:rPr>
              <a:t>ПИСА РЕЗУЛТАТИ: 38 % ФУНКЦИОНАЛНО НЕПИСМЕНИХ 15-ГОДИШЊКА </a:t>
            </a:r>
            <a:r>
              <a:rPr lang="sr-Cyrl-RS" sz="2400" dirty="0" err="1">
                <a:solidFill>
                  <a:schemeClr val="accent1"/>
                </a:solidFill>
              </a:rPr>
              <a:t>уУ</a:t>
            </a:r>
            <a:r>
              <a:rPr lang="sr-Cyrl-RS" sz="2400" dirty="0">
                <a:solidFill>
                  <a:schemeClr val="accent1"/>
                </a:solidFill>
              </a:rPr>
              <a:t> СРЕДЊОЈ ШКОЛИ И ОКО 7 ДО 9 % КОЈИ НИСУ НИ ДОШЛИ ДО СРЕДЊЕ ШКОЛЕ</a:t>
            </a:r>
          </a:p>
          <a:p>
            <a:r>
              <a:rPr lang="sr-Cyrl-RS" sz="2400" dirty="0">
                <a:solidFill>
                  <a:schemeClr val="accent1"/>
                </a:solidFill>
              </a:rPr>
              <a:t>ДАКЛЕ, ИЗМЕЂУ 40 И 50 % МЛАДИХ ЈЕ ФУНКЦИОНАЛНО НЕПИСМЕНО </a:t>
            </a:r>
            <a:endParaRPr lang="en-US" sz="2400" dirty="0">
              <a:solidFill>
                <a:schemeClr val="accent1"/>
              </a:solidFill>
            </a:endParaRPr>
          </a:p>
          <a:p>
            <a:r>
              <a:rPr lang="sr-Cyrl-RS" sz="2400" dirty="0">
                <a:solidFill>
                  <a:schemeClr val="accent1"/>
                </a:solidFill>
              </a:rPr>
              <a:t> А ТО ЈЕ ОНДА ПРВА КАРИКА У ЛАНЦУ ПРОБЛЕМА СА КВАЛИТЕТОМ</a:t>
            </a:r>
            <a:endParaRPr lang="en-US" sz="2400" dirty="0">
              <a:solidFill>
                <a:schemeClr val="accent1"/>
              </a:solidFill>
            </a:endParaRPr>
          </a:p>
          <a:p>
            <a:r>
              <a:rPr lang="sr-Cyrl-RS" sz="2400" dirty="0"/>
              <a:t>ПРОБЛЕМ НАСТАВНИКА КАО КЉУЧНОГ ФАКТОРА КВАЛИТЕТА ОБРАЗОВАЊА</a:t>
            </a:r>
            <a:endParaRPr lang="x-none" sz="2400" dirty="0"/>
          </a:p>
        </p:txBody>
      </p:sp>
    </p:spTree>
    <p:extLst>
      <p:ext uri="{BB962C8B-B14F-4D97-AF65-F5344CB8AC3E}">
        <p14:creationId xmlns:p14="http://schemas.microsoft.com/office/powerpoint/2010/main" val="3410794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961A8-4A88-CB40-922D-23549E4C4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3600" b="1" dirty="0">
                <a:solidFill>
                  <a:srgbClr val="FF0000"/>
                </a:solidFill>
              </a:rPr>
              <a:t>ОБРАЗОВНА ПОЛИТИКА У ПОСЛЕДЊИХ ДЕСЕТАК  ГОДИНА</a:t>
            </a:r>
            <a:endParaRPr lang="x-none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D212A-D293-CF4F-BDEE-AA9171100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8001000" cy="3992563"/>
          </a:xfrm>
        </p:spPr>
        <p:txBody>
          <a:bodyPr>
            <a:normAutofit/>
          </a:bodyPr>
          <a:lstStyle/>
          <a:p>
            <a:r>
              <a:rPr lang="sr-Cyrl-RS" sz="2800" dirty="0"/>
              <a:t>НЕМА ЈАВНЕ  ЦЕЛОВИТЕ ОБРАЗОВНЕ ПОЛИТИКЕ</a:t>
            </a:r>
          </a:p>
          <a:p>
            <a:r>
              <a:rPr lang="sr-Cyrl-RS" sz="2800" dirty="0"/>
              <a:t>ЈЕР,ОБРАЗОВНА ПОЛИТИКА ЈЕ ЈАСНО ДЕФИНИСАЊЕ ПРИОРИТЕТА И АЛОКАЦИЈА РЕСУРСА ЗА ЊИХОВУ РЕАЛИЗАЦИЈУ</a:t>
            </a:r>
          </a:p>
          <a:p>
            <a:r>
              <a:rPr lang="sr-Cyrl-RS" sz="2800" dirty="0"/>
              <a:t>ОБРАЗОВНА ПОЛИТИКА ДЕФИНИШЕ ПРИОРИТЕТЕ  У РАЗВОЈУ ОБРАЗОВАЊА, АЛИ И УЛОГУ ОБРАЗОВАЊА У РАЗВОЈУ ЗЕМЉЕ</a:t>
            </a:r>
            <a:endParaRPr lang="x-none" sz="2800" dirty="0"/>
          </a:p>
        </p:txBody>
      </p:sp>
    </p:spTree>
    <p:extLst>
      <p:ext uri="{BB962C8B-B14F-4D97-AF65-F5344CB8AC3E}">
        <p14:creationId xmlns:p14="http://schemas.microsoft.com/office/powerpoint/2010/main" val="3429435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419EA-DB0F-2D4E-9AC1-534202E16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>
                <a:solidFill>
                  <a:srgbClr val="FF0000"/>
                </a:solidFill>
              </a:rPr>
              <a:t>ОБРАЗОВНА ПОЛИТИКА: КОНТЕКСТ 1</a:t>
            </a:r>
            <a:endParaRPr lang="x-none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E21A6-2E2F-1F48-AA61-C82ABC010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r>
              <a:rPr lang="sr-Cyrl-RS" sz="2800" dirty="0"/>
              <a:t>ИНТЕРНАЦИОНАЛИЗАЦИЈА ОБРАЗОВАЊА: ШТА ТО ЗНАЧИ ?</a:t>
            </a:r>
          </a:p>
          <a:p>
            <a:r>
              <a:rPr lang="sr-Cyrl-RS" sz="2800" dirty="0"/>
              <a:t>ИНТЕРНАЦИОНАЛИЗАЦИЈА И ОЧУВАЊЕ НАЦИОНАЛНОГ И КУЛТУРНОГ ИДЕНТИТЕТА</a:t>
            </a:r>
          </a:p>
          <a:p>
            <a:r>
              <a:rPr lang="sr-Cyrl-RS" sz="2800" dirty="0"/>
              <a:t>КОЈИ СУ ИНСТРУМЕНТИ ЗА ТО ?</a:t>
            </a:r>
            <a:endParaRPr lang="x-none" sz="2800" dirty="0"/>
          </a:p>
        </p:txBody>
      </p:sp>
    </p:spTree>
    <p:extLst>
      <p:ext uri="{BB962C8B-B14F-4D97-AF65-F5344CB8AC3E}">
        <p14:creationId xmlns:p14="http://schemas.microsoft.com/office/powerpoint/2010/main" val="3111051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666</Words>
  <Application>Microsoft Macintosh PowerPoint</Application>
  <PresentationFormat>On-screen Show (4:3)</PresentationFormat>
  <Paragraphs>134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Candara</vt:lpstr>
      <vt:lpstr>Wingdings</vt:lpstr>
      <vt:lpstr>Office Theme</vt:lpstr>
      <vt:lpstr>СРПСКА АКАДЕМИЈА НАУКА И УМЕТНОСТИ  Научни скуп „ОБРАЗОВАЊЕ : СТАЊЕ, ПЕРСПЕКТИВЕ И УЛОГА У РАЗВОЈУ СРБИЈЕ“  Београд, 17-18.септембар 2021</vt:lpstr>
      <vt:lpstr>СТАЊЕ У ОБРАЗОВАЊУ</vt:lpstr>
      <vt:lpstr>ПОРЕМЕЋАЈИ У СИСТЕМУ ОБРАЗОВАЊА</vt:lpstr>
      <vt:lpstr>PowerPoint Presentation</vt:lpstr>
      <vt:lpstr>ШКОЛСКА СПРЕМА ОДРАСЛОГ СТАНОВНИШТВА</vt:lpstr>
      <vt:lpstr>(НЕ)ПРАВЕДНОСТ У ОБРАЗОВАЊУ</vt:lpstr>
      <vt:lpstr>НАЈВЕЋИ ЈЕ ПРОБЛЕМ КВАЛИТЕТ  ОБРАЗОВАЊА</vt:lpstr>
      <vt:lpstr>ОБРАЗОВНА ПОЛИТИКА У ПОСЛЕДЊИХ ДЕСЕТАК  ГОДИНА</vt:lpstr>
      <vt:lpstr>ОБРАЗОВНА ПОЛИТИКА: КОНТЕКСТ 1</vt:lpstr>
      <vt:lpstr>ОБРАЗОВНА ПОЛИТИКА : КОНТЕКСТ 2</vt:lpstr>
      <vt:lpstr>НЕМА ЦЕЛОВИТЕ ОБРАЗОВНЕ ПОЛИТИКЕ, АЛИ ВИДЉИВЕ СУ ТЕНДЕНЦИЈЕ  ПРОМЕНА</vt:lpstr>
      <vt:lpstr>ПОЈЕДИНАЧНЕ  (ПРОБЛЕМАТИЧНЕ) МЕРЕ</vt:lpstr>
      <vt:lpstr>МОГУЋА РЕШЕЊА ?</vt:lpstr>
      <vt:lpstr>PowerPoint Presentation</vt:lpstr>
      <vt:lpstr>PowerPoint Presentation</vt:lpstr>
      <vt:lpstr>PowerPoint Presentation</vt:lpstr>
      <vt:lpstr>ПОРЕМЕЋАЈИ У СИСТЕМУ ОБРАЗОВАЊА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СРПСКА АКАДЕМИЈА НАУКА И УМЕТНОСТИ  НАУЧНИ СКУП : ОБРАЗОВАЊЕ : СТАЊЕ, ПЕРСПЕКТИВЕ И УЛОГА У РАЗВОЈУ СРБИЈЕ  Београд, 17-18.септембар 2011</dc:title>
  <dc:creator>User</dc:creator>
  <cp:lastModifiedBy>Ivan Ivic</cp:lastModifiedBy>
  <cp:revision>8</cp:revision>
  <dcterms:created xsi:type="dcterms:W3CDTF">2021-09-16T10:40:32Z</dcterms:created>
  <dcterms:modified xsi:type="dcterms:W3CDTF">2021-09-16T18:33:59Z</dcterms:modified>
</cp:coreProperties>
</file>