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3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256C6-133F-4FA3-82AA-4C8B7E7BB1AB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2BE3-5F4B-40EB-9B9F-17A29E0EBC1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2228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708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896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1433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5799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3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271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1092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1627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7630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215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4207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B4931-A2F6-42CB-B722-CEBB7485D903}" type="datetimeFigureOut">
              <a:rPr lang="sr-Latn-RS" smtClean="0"/>
              <a:t>24.9.2021.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5E6EB-0581-44DC-8787-4E6BFEA5C63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3197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DE61B2AB-DFFB-B640-B9B5-26C91F31A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916832"/>
            <a:ext cx="7715200" cy="452596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sr-Latn-R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ctr">
              <a:buNone/>
            </a:pP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ФОРМИРАЊЕ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КУЛТУРНЕ И ИНТЕЛЕКТУАЛНЕ ЕЛИТЕ: КАКО ОБРАЗОВАТИ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БУДУЋЕ НОСИОЦЕ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РАЗВОЈА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СРБИЈЕ</a:t>
            </a:r>
            <a:endParaRPr lang="sr-Latn-R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ctr">
              <a:buNone/>
            </a:pPr>
            <a:endParaRPr lang="sr-Latn-R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ctr">
              <a:buNone/>
            </a:pPr>
            <a:r>
              <a:rPr lang="sr-Cyrl-R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Владимир Костић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6ACDFF94-C50A-4747-9F54-7581F191A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D7CE808E-2A5F-4745-8A82-98F35E39F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1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en-US" sz="1800" dirty="0">
                <a:latin typeface="Tahoma" pitchFamily="34" charset="0"/>
                <a:cs typeface="Tahoma" pitchFamily="34" charset="0"/>
              </a:rPr>
              <a:t>СТРАТЕШКИ ПРАВЦИ РАЗВОЈА СРБИЈЕ У XX</a:t>
            </a:r>
            <a:r>
              <a:rPr lang="sr-Latn-RS" altLang="en-US" sz="1800" dirty="0">
                <a:latin typeface="Tahoma" pitchFamily="34" charset="0"/>
                <a:cs typeface="Tahoma" pitchFamily="34" charset="0"/>
              </a:rPr>
              <a:t>I</a:t>
            </a:r>
            <a:r>
              <a:rPr lang="ru-RU" altLang="en-US" sz="1800" dirty="0">
                <a:latin typeface="Tahoma" pitchFamily="34" charset="0"/>
                <a:cs typeface="Tahoma" pitchFamily="34" charset="0"/>
              </a:rPr>
              <a:t> ВЕКУ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en-US" sz="1800" dirty="0">
                <a:latin typeface="Tahoma" pitchFamily="34" charset="0"/>
                <a:cs typeface="Tahoma" pitchFamily="34" charset="0"/>
              </a:rPr>
              <a:t>други циклус, </a:t>
            </a:r>
            <a:r>
              <a:rPr lang="sr-Latn-RS" altLang="en-US" sz="1800" dirty="0">
                <a:latin typeface="Tahoma" pitchFamily="34" charset="0"/>
                <a:cs typeface="Tahoma" pitchFamily="34" charset="0"/>
              </a:rPr>
              <a:t>1</a:t>
            </a:r>
            <a:r>
              <a:rPr lang="sr-Cyrl-RS" altLang="en-US" sz="1800" dirty="0">
                <a:latin typeface="Tahoma" pitchFamily="34" charset="0"/>
                <a:cs typeface="Tahoma" pitchFamily="34" charset="0"/>
              </a:rPr>
              <a:t>7</a:t>
            </a:r>
            <a:r>
              <a:rPr lang="ru-RU" altLang="en-US" sz="1800" dirty="0">
                <a:latin typeface="Tahoma" pitchFamily="34" charset="0"/>
                <a:cs typeface="Tahoma" pitchFamily="34" charset="0"/>
              </a:rPr>
              <a:t>-</a:t>
            </a:r>
            <a:r>
              <a:rPr lang="sr-Latn-RS" altLang="en-US" sz="1800" dirty="0">
                <a:latin typeface="Tahoma" pitchFamily="34" charset="0"/>
                <a:cs typeface="Tahoma" pitchFamily="34" charset="0"/>
              </a:rPr>
              <a:t>1</a:t>
            </a:r>
            <a:r>
              <a:rPr lang="sr-Cyrl-RS" altLang="en-US" sz="1800" dirty="0">
                <a:latin typeface="Tahoma" pitchFamily="34" charset="0"/>
                <a:cs typeface="Tahoma" pitchFamily="34" charset="0"/>
              </a:rPr>
              <a:t>8</a:t>
            </a:r>
            <a:r>
              <a:rPr lang="ru-RU" altLang="en-US" sz="1800" dirty="0">
                <a:latin typeface="Tahoma" pitchFamily="34" charset="0"/>
                <a:cs typeface="Tahoma" pitchFamily="34" charset="0"/>
              </a:rPr>
              <a:t>. септембар 2021.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en-US" sz="1800" b="1" dirty="0">
                <a:latin typeface="Tahoma" pitchFamily="34" charset="0"/>
                <a:cs typeface="Tahoma" pitchFamily="34" charset="0"/>
              </a:rPr>
              <a:t>ОБРАЗОВАЊЕ: СТАЊЕ, ПЕРСПЕКТИВЕ И УЛОГА У РАЗВОЈУ СРБИЈЕ</a:t>
            </a:r>
            <a:endParaRPr lang="en-US" altLang="en-US" sz="18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54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95936" y="620688"/>
            <a:ext cx="857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1" dirty="0"/>
              <a:t>елита?</a:t>
            </a:r>
            <a:endParaRPr lang="en-US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xmlns="" id="{DE61B2AB-DFFB-B640-B9B5-26C91F31AC2F}"/>
              </a:ext>
            </a:extLst>
          </p:cNvPr>
          <p:cNvSpPr txBox="1">
            <a:spLocks/>
          </p:cNvSpPr>
          <p:nvPr/>
        </p:nvSpPr>
        <p:spPr>
          <a:xfrm>
            <a:off x="827584" y="1916832"/>
            <a:ext cx="77152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400" smtClean="0"/>
              <a:t>„свака друштвена група … ствара унутар себе, органски, један или више стратума интелектуалаца који јој дају хомогеност и свест о сопственој функцији, не само у економској, већ и у друштвеној и политичкој сфери.”</a:t>
            </a:r>
            <a:r>
              <a:rPr lang="en-US" sz="2400" smtClean="0"/>
              <a:t> </a:t>
            </a:r>
            <a:endParaRPr lang="sr-Cyrl-RS" sz="2400" smtClean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400" smtClean="0"/>
              <a:t>групе које заузимају доминантне (формалне или неформалне) позиције унутар општег простора (поља) моћи или унутар различитих подобласти (економије, политике, академског живота, уметности)</a:t>
            </a:r>
            <a:r>
              <a:rPr lang="en-US" sz="240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907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ACA775-3727-154B-B7F2-5ABC841ED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/>
              <a:t>ограничења…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0FB135-27AC-FB43-BF91-2935F3837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2215405"/>
            <a:ext cx="7488832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 err="1"/>
              <a:t>изражена</a:t>
            </a:r>
            <a:r>
              <a:rPr lang="en-US" sz="2000" dirty="0"/>
              <a:t> </a:t>
            </a:r>
            <a:r>
              <a:rPr lang="en-US" sz="2000" dirty="0" err="1"/>
              <a:t>демографска</a:t>
            </a:r>
            <a:r>
              <a:rPr lang="en-US" sz="2000" dirty="0"/>
              <a:t> </a:t>
            </a:r>
            <a:r>
              <a:rPr lang="en-US" sz="2000" dirty="0" err="1"/>
              <a:t>регресија</a:t>
            </a:r>
            <a:r>
              <a:rPr lang="en-US" sz="2000" dirty="0"/>
              <a:t> </a:t>
            </a:r>
            <a:endParaRPr lang="sr-Cyrl-RS" sz="2000" dirty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пад с</a:t>
            </a:r>
            <a:r>
              <a:rPr lang="en-US" sz="2000" dirty="0" err="1"/>
              <a:t>топ</a:t>
            </a:r>
            <a:r>
              <a:rPr lang="sr-Cyrl-RS" sz="2000" dirty="0"/>
              <a:t>е</a:t>
            </a:r>
            <a:r>
              <a:rPr lang="en-US" sz="2000" dirty="0"/>
              <a:t> </a:t>
            </a:r>
            <a:r>
              <a:rPr lang="en-US" sz="2000" dirty="0" err="1"/>
              <a:t>фертилитета</a:t>
            </a:r>
            <a:endParaRPr lang="sr-Cyrl-RS" sz="2000" dirty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удвостручен и</a:t>
            </a:r>
            <a:r>
              <a:rPr lang="en-US" sz="2000" dirty="0" err="1"/>
              <a:t>ндекс</a:t>
            </a:r>
            <a:r>
              <a:rPr lang="en-US" sz="2000" dirty="0"/>
              <a:t> </a:t>
            </a:r>
            <a:r>
              <a:rPr lang="en-US" sz="2000" dirty="0" err="1"/>
              <a:t>старења</a:t>
            </a:r>
            <a:r>
              <a:rPr lang="en-US" sz="2000" dirty="0"/>
              <a:t> </a:t>
            </a:r>
            <a:endParaRPr lang="sr-Cyrl-RS" sz="2000" dirty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т</a:t>
            </a:r>
            <a:r>
              <a:rPr lang="en-US" sz="2000" dirty="0" err="1"/>
              <a:t>ренд</a:t>
            </a:r>
            <a:r>
              <a:rPr lang="en-US" sz="2000" dirty="0"/>
              <a:t> </a:t>
            </a:r>
            <a:r>
              <a:rPr lang="en-US" sz="2000" dirty="0" err="1"/>
              <a:t>регионалног</a:t>
            </a:r>
            <a:r>
              <a:rPr lang="en-US" sz="2000" dirty="0"/>
              <a:t> </a:t>
            </a:r>
            <a:r>
              <a:rPr lang="en-US" sz="2000" dirty="0" err="1"/>
              <a:t>демографског</a:t>
            </a:r>
            <a:r>
              <a:rPr lang="en-US" sz="2000" dirty="0"/>
              <a:t> </a:t>
            </a:r>
            <a:r>
              <a:rPr lang="en-US" sz="2000" dirty="0" err="1"/>
              <a:t>пражњења</a:t>
            </a:r>
            <a:endParaRPr lang="sr-Cyrl-RS" sz="2000" dirty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потреба </a:t>
            </a:r>
            <a:r>
              <a:rPr lang="en-US" sz="2000" dirty="0" err="1"/>
              <a:t>прилаго</a:t>
            </a:r>
            <a:r>
              <a:rPr lang="sr-Cyrl-RS" sz="2000" dirty="0" err="1"/>
              <a:t>ђавања</a:t>
            </a:r>
            <a:r>
              <a:rPr lang="en-US" sz="2000" dirty="0"/>
              <a:t> </a:t>
            </a:r>
            <a:r>
              <a:rPr lang="en-US" sz="2000" dirty="0" err="1"/>
              <a:t>регионалн</a:t>
            </a:r>
            <a:r>
              <a:rPr lang="sr-Cyrl-RS" sz="2000" dirty="0" err="1"/>
              <a:t>ог</a:t>
            </a:r>
            <a:r>
              <a:rPr lang="en-US" sz="2000" dirty="0"/>
              <a:t> </a:t>
            </a:r>
            <a:r>
              <a:rPr lang="en-US" sz="2000" dirty="0" err="1"/>
              <a:t>распоред</a:t>
            </a:r>
            <a:r>
              <a:rPr lang="sr-Cyrl-RS" sz="2000" dirty="0"/>
              <a:t>а високошколских установа и</a:t>
            </a:r>
            <a:r>
              <a:rPr lang="en-US" sz="2000" dirty="0"/>
              <a:t> </a:t>
            </a:r>
            <a:r>
              <a:rPr lang="en-US" sz="2000" dirty="0" err="1"/>
              <a:t>средњих</a:t>
            </a:r>
            <a:r>
              <a:rPr lang="en-US" sz="2000" dirty="0"/>
              <a:t> </a:t>
            </a:r>
            <a:r>
              <a:rPr lang="en-US" sz="2000" dirty="0" err="1"/>
              <a:t>стручних</a:t>
            </a:r>
            <a:r>
              <a:rPr lang="en-US" sz="2000" dirty="0"/>
              <a:t> </a:t>
            </a:r>
            <a:r>
              <a:rPr lang="en-US" sz="2000" dirty="0" err="1"/>
              <a:t>школа</a:t>
            </a:r>
            <a:r>
              <a:rPr lang="en-US" sz="2000" dirty="0"/>
              <a:t> </a:t>
            </a:r>
            <a:endParaRPr lang="sr-Cyrl-RS" sz="2000" dirty="0"/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 err="1"/>
              <a:t>ус</a:t>
            </a:r>
            <a:r>
              <a:rPr lang="en-US" sz="2000" dirty="0" err="1"/>
              <a:t>постав</a:t>
            </a:r>
            <a:r>
              <a:rPr lang="sr-Cyrl-RS" sz="2000" dirty="0" err="1"/>
              <a:t>љања</a:t>
            </a:r>
            <a:r>
              <a:rPr lang="en-US" sz="2000" dirty="0"/>
              <a:t> </a:t>
            </a:r>
            <a:r>
              <a:rPr lang="en-US" sz="2000" dirty="0" err="1"/>
              <a:t>систем</a:t>
            </a:r>
            <a:r>
              <a:rPr lang="sr-Cyrl-RS" sz="2000" dirty="0"/>
              <a:t>а</a:t>
            </a:r>
            <a:r>
              <a:rPr lang="en-US" sz="2000" dirty="0"/>
              <a:t> </a:t>
            </a:r>
            <a:r>
              <a:rPr lang="en-US" sz="2000" dirty="0" err="1"/>
              <a:t>финансијске</a:t>
            </a:r>
            <a:r>
              <a:rPr lang="en-US" sz="2000" dirty="0"/>
              <a:t> </a:t>
            </a:r>
            <a:r>
              <a:rPr lang="en-US" sz="2000" dirty="0" err="1"/>
              <a:t>подршке</a:t>
            </a:r>
            <a:r>
              <a:rPr lang="en-US" sz="2000" dirty="0"/>
              <a:t> </a:t>
            </a:r>
            <a:r>
              <a:rPr lang="en-US" sz="2000" dirty="0" err="1"/>
              <a:t>сиромашним</a:t>
            </a:r>
            <a:r>
              <a:rPr lang="en-US" sz="2000" dirty="0"/>
              <a:t> </a:t>
            </a:r>
            <a:r>
              <a:rPr lang="en-US" sz="2000" dirty="0" err="1"/>
              <a:t>слојевима</a:t>
            </a:r>
            <a:r>
              <a:rPr lang="en-US" sz="2000" dirty="0"/>
              <a:t> </a:t>
            </a:r>
            <a:r>
              <a:rPr lang="en-US" sz="2000" dirty="0" err="1"/>
              <a:t>како</a:t>
            </a:r>
            <a:r>
              <a:rPr lang="en-US" sz="2000" dirty="0"/>
              <a:t> </a:t>
            </a:r>
            <a:r>
              <a:rPr lang="en-US" sz="2000" dirty="0" err="1"/>
              <a:t>би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обезбедила</a:t>
            </a:r>
            <a:r>
              <a:rPr lang="en-US" sz="2000" dirty="0"/>
              <a:t> </a:t>
            </a:r>
            <a:r>
              <a:rPr lang="en-US" sz="2000" dirty="0" err="1"/>
              <a:t>социјална</a:t>
            </a:r>
            <a:r>
              <a:rPr lang="en-US" sz="2000" dirty="0"/>
              <a:t> </a:t>
            </a:r>
            <a:r>
              <a:rPr lang="en-US" sz="2000" dirty="0" err="1"/>
              <a:t>инклузија</a:t>
            </a:r>
            <a:r>
              <a:rPr lang="en-US" sz="2000" dirty="0"/>
              <a:t> 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86EE51EC-76CC-A745-BCF2-1D693C3B3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502CEC47-2A36-D145-85D5-C8EC24519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00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F705CE-4737-D549-9D24-73C790254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b="1" dirty="0"/>
              <a:t>шта се очекује?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9435CC-FDDE-AB4A-92B0-00E0DAAA1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639341"/>
            <a:ext cx="7704856" cy="4525963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ru-RU" dirty="0"/>
              <a:t>да се </a:t>
            </a:r>
            <a:r>
              <a:rPr lang="ru-RU" dirty="0" err="1"/>
              <a:t>појединци</a:t>
            </a:r>
            <a:r>
              <a:rPr lang="ru-RU" dirty="0"/>
              <a:t> </a:t>
            </a:r>
            <a:r>
              <a:rPr lang="ru-RU" dirty="0" err="1"/>
              <a:t>припреме</a:t>
            </a:r>
            <a:r>
              <a:rPr lang="ru-RU" dirty="0"/>
              <a:t> за </a:t>
            </a:r>
            <a:r>
              <a:rPr lang="ru-RU" dirty="0" err="1"/>
              <a:t>радно</a:t>
            </a:r>
            <a:r>
              <a:rPr lang="ru-RU" dirty="0"/>
              <a:t> место на коме се </a:t>
            </a:r>
            <a:r>
              <a:rPr lang="ru-RU" dirty="0" err="1"/>
              <a:t>одговорности</a:t>
            </a:r>
            <a:r>
              <a:rPr lang="ru-RU" dirty="0"/>
              <a:t> константно </a:t>
            </a:r>
            <a:r>
              <a:rPr lang="ru-RU" dirty="0" err="1"/>
              <a:t>мењају</a:t>
            </a:r>
            <a:r>
              <a:rPr lang="ru-RU" dirty="0"/>
              <a:t>, где се </a:t>
            </a:r>
            <a:r>
              <a:rPr lang="ru-RU" dirty="0" err="1"/>
              <a:t>вертикално</a:t>
            </a:r>
            <a:r>
              <a:rPr lang="ru-RU" dirty="0"/>
              <a:t> </a:t>
            </a:r>
            <a:r>
              <a:rPr lang="ru-RU" dirty="0" err="1"/>
              <a:t>управљање</a:t>
            </a:r>
            <a:r>
              <a:rPr lang="ru-RU" dirty="0"/>
              <a:t> </a:t>
            </a:r>
            <a:r>
              <a:rPr lang="ru-RU" dirty="0" err="1"/>
              <a:t>замењује</a:t>
            </a:r>
            <a:r>
              <a:rPr lang="ru-RU" dirty="0"/>
              <a:t> </a:t>
            </a:r>
            <a:r>
              <a:rPr lang="ru-RU" dirty="0" err="1"/>
              <a:t>умрежавањем</a:t>
            </a:r>
            <a:r>
              <a:rPr lang="ru-RU" dirty="0"/>
              <a:t>, где </a:t>
            </a:r>
            <a:r>
              <a:rPr lang="ru-RU" dirty="0" err="1"/>
              <a:t>информација</a:t>
            </a:r>
            <a:r>
              <a:rPr lang="ru-RU" dirty="0"/>
              <a:t> </a:t>
            </a:r>
            <a:r>
              <a:rPr lang="ru-RU" dirty="0" err="1"/>
              <a:t>пролази</a:t>
            </a:r>
            <a:r>
              <a:rPr lang="ru-RU" dirty="0"/>
              <a:t> </a:t>
            </a:r>
            <a:r>
              <a:rPr lang="ru-RU" dirty="0" err="1"/>
              <a:t>кроз</a:t>
            </a:r>
            <a:r>
              <a:rPr lang="ru-RU" dirty="0"/>
              <a:t> </a:t>
            </a:r>
            <a:r>
              <a:rPr lang="ru-RU" dirty="0" err="1"/>
              <a:t>бројне</a:t>
            </a:r>
            <a:r>
              <a:rPr lang="ru-RU" dirty="0"/>
              <a:t> и </a:t>
            </a:r>
            <a:r>
              <a:rPr lang="ru-RU" dirty="0" err="1"/>
              <a:t>често</a:t>
            </a:r>
            <a:r>
              <a:rPr lang="ru-RU" dirty="0"/>
              <a:t> </a:t>
            </a:r>
            <a:r>
              <a:rPr lang="ru-RU" dirty="0" err="1"/>
              <a:t>неформалне</a:t>
            </a:r>
            <a:r>
              <a:rPr lang="ru-RU" dirty="0"/>
              <a:t> канале, где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преузимање</a:t>
            </a:r>
            <a:r>
              <a:rPr lang="ru-RU" dirty="0"/>
              <a:t> </a:t>
            </a:r>
            <a:r>
              <a:rPr lang="ru-RU" dirty="0" err="1"/>
              <a:t>иницијативе</a:t>
            </a:r>
            <a:r>
              <a:rPr lang="ru-RU" dirty="0"/>
              <a:t> </a:t>
            </a:r>
            <a:r>
              <a:rPr lang="ru-RU" dirty="0" err="1"/>
              <a:t>значајније</a:t>
            </a:r>
            <a:r>
              <a:rPr lang="ru-RU" dirty="0"/>
              <a:t> од послушности и дисциплине, и где су </a:t>
            </a:r>
            <a:r>
              <a:rPr lang="ru-RU" dirty="0" err="1"/>
              <a:t>стратегије</a:t>
            </a:r>
            <a:r>
              <a:rPr lang="ru-RU" dirty="0"/>
              <a:t> </a:t>
            </a:r>
            <a:r>
              <a:rPr lang="ru-RU" dirty="0" err="1"/>
              <a:t>посебно</a:t>
            </a:r>
            <a:r>
              <a:rPr lang="ru-RU" dirty="0"/>
              <a:t> </a:t>
            </a:r>
            <a:r>
              <a:rPr lang="ru-RU" dirty="0" err="1"/>
              <a:t>сложене</a:t>
            </a:r>
            <a:r>
              <a:rPr lang="ru-RU" dirty="0"/>
              <a:t> </a:t>
            </a:r>
            <a:r>
              <a:rPr lang="ru-RU" dirty="0" err="1"/>
              <a:t>јер</a:t>
            </a:r>
            <a:r>
              <a:rPr lang="ru-RU" dirty="0"/>
              <a:t> </a:t>
            </a:r>
            <a:r>
              <a:rPr lang="ru-RU" dirty="0" err="1"/>
              <a:t>експанзија</a:t>
            </a:r>
            <a:r>
              <a:rPr lang="ru-RU" dirty="0"/>
              <a:t> </a:t>
            </a:r>
            <a:r>
              <a:rPr lang="ru-RU" dirty="0" err="1"/>
              <a:t>тржишта</a:t>
            </a:r>
            <a:r>
              <a:rPr lang="ru-RU" dirty="0"/>
              <a:t> </a:t>
            </a:r>
            <a:r>
              <a:rPr lang="ru-RU" dirty="0" err="1"/>
              <a:t>прелази</a:t>
            </a:r>
            <a:r>
              <a:rPr lang="ru-RU" dirty="0"/>
              <a:t> </a:t>
            </a:r>
            <a:r>
              <a:rPr lang="ru-RU" dirty="0" err="1"/>
              <a:t>државне</a:t>
            </a:r>
            <a:r>
              <a:rPr lang="ru-RU" dirty="0"/>
              <a:t> границе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ru-RU" dirty="0" err="1"/>
              <a:t>образовање</a:t>
            </a:r>
            <a:r>
              <a:rPr lang="ru-RU" dirty="0"/>
              <a:t> мора да </a:t>
            </a:r>
            <a:r>
              <a:rPr lang="ru-RU" dirty="0" err="1"/>
              <a:t>укључи</a:t>
            </a:r>
            <a:r>
              <a:rPr lang="ru-RU" dirty="0"/>
              <a:t> и </a:t>
            </a:r>
            <a:r>
              <a:rPr lang="ru-RU" dirty="0" err="1"/>
              <a:t>помоћ</a:t>
            </a:r>
            <a:r>
              <a:rPr lang="ru-RU" dirty="0"/>
              <a:t> </a:t>
            </a:r>
            <a:r>
              <a:rPr lang="ru-RU" dirty="0" err="1"/>
              <a:t>појединцу</a:t>
            </a:r>
            <a:r>
              <a:rPr lang="ru-RU" dirty="0"/>
              <a:t> да </a:t>
            </a:r>
            <a:r>
              <a:rPr lang="ru-RU" dirty="0" err="1"/>
              <a:t>извршава</a:t>
            </a:r>
            <a:r>
              <a:rPr lang="ru-RU" dirty="0"/>
              <a:t> задатке за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првобитно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био</a:t>
            </a:r>
            <a:r>
              <a:rPr lang="ru-RU" dirty="0"/>
              <a:t> </a:t>
            </a:r>
            <a:r>
              <a:rPr lang="ru-RU" dirty="0" err="1"/>
              <a:t>оспособљен</a:t>
            </a:r>
            <a:r>
              <a:rPr lang="ru-RU" dirty="0"/>
              <a:t>, да га </a:t>
            </a:r>
            <a:r>
              <a:rPr lang="ru-RU" dirty="0" err="1"/>
              <a:t>припрема</a:t>
            </a:r>
            <a:r>
              <a:rPr lang="ru-RU" dirty="0"/>
              <a:t> за </a:t>
            </a:r>
            <a:r>
              <a:rPr lang="ru-RU" dirty="0" err="1"/>
              <a:t>нелинеарни</a:t>
            </a:r>
            <a:r>
              <a:rPr lang="ru-RU" dirty="0"/>
              <a:t> ток </a:t>
            </a:r>
            <a:r>
              <a:rPr lang="ru-RU" dirty="0" err="1"/>
              <a:t>каријере</a:t>
            </a:r>
            <a:r>
              <a:rPr lang="ru-RU" dirty="0"/>
              <a:t>, да </a:t>
            </a:r>
            <a:r>
              <a:rPr lang="ru-RU" dirty="0" err="1"/>
              <a:t>побољшава</a:t>
            </a:r>
            <a:r>
              <a:rPr lang="ru-RU" dirty="0"/>
              <a:t> </a:t>
            </a:r>
            <a:r>
              <a:rPr lang="ru-RU" dirty="0" err="1"/>
              <a:t>његове</a:t>
            </a:r>
            <a:r>
              <a:rPr lang="ru-RU" dirty="0"/>
              <a:t> </a:t>
            </a:r>
            <a:r>
              <a:rPr lang="ru-RU" dirty="0" err="1"/>
              <a:t>компетенције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дела </a:t>
            </a:r>
            <a:r>
              <a:rPr lang="ru-RU" dirty="0" err="1"/>
              <a:t>тима</a:t>
            </a:r>
            <a:r>
              <a:rPr lang="ru-RU" dirty="0"/>
              <a:t>, да </a:t>
            </a:r>
            <a:r>
              <a:rPr lang="ru-RU" dirty="0" err="1"/>
              <a:t>самостално</a:t>
            </a:r>
            <a:r>
              <a:rPr lang="ru-RU" dirty="0"/>
              <a:t> </a:t>
            </a:r>
            <a:r>
              <a:rPr lang="ru-RU" dirty="0" err="1"/>
              <a:t>користи</a:t>
            </a:r>
            <a:r>
              <a:rPr lang="ru-RU" dirty="0"/>
              <a:t> </a:t>
            </a:r>
            <a:r>
              <a:rPr lang="ru-RU" dirty="0" err="1"/>
              <a:t>информације</a:t>
            </a:r>
            <a:r>
              <a:rPr lang="ru-RU" dirty="0"/>
              <a:t>, да </a:t>
            </a:r>
            <a:r>
              <a:rPr lang="ru-RU" dirty="0" err="1"/>
              <a:t>развија</a:t>
            </a:r>
            <a:r>
              <a:rPr lang="ru-RU" dirty="0"/>
              <a:t> </a:t>
            </a:r>
            <a:r>
              <a:rPr lang="ru-RU" dirty="0" err="1"/>
              <a:t>капацитете</a:t>
            </a:r>
            <a:r>
              <a:rPr lang="ru-RU" dirty="0"/>
              <a:t> за </a:t>
            </a:r>
            <a:r>
              <a:rPr lang="ru-RU" dirty="0" err="1"/>
              <a:t>импровизацију</a:t>
            </a:r>
            <a:r>
              <a:rPr lang="ru-RU" dirty="0"/>
              <a:t> и, </a:t>
            </a:r>
            <a:r>
              <a:rPr lang="ru-RU" dirty="0" err="1"/>
              <a:t>коначно</a:t>
            </a:r>
            <a:r>
              <a:rPr lang="ru-RU" dirty="0"/>
              <a:t>, </a:t>
            </a:r>
            <a:r>
              <a:rPr lang="sr-Latn-RS" dirty="0" err="1"/>
              <a:t>да</a:t>
            </a:r>
            <a:r>
              <a:rPr lang="sr-Latn-RS" dirty="0"/>
              <a:t> </a:t>
            </a:r>
            <a:r>
              <a:rPr lang="ru-RU" dirty="0" err="1"/>
              <a:t>развије</a:t>
            </a:r>
            <a:r>
              <a:rPr lang="ru-RU" dirty="0"/>
              <a:t> основу за сложена </a:t>
            </a:r>
            <a:r>
              <a:rPr lang="ru-RU" dirty="0" err="1"/>
              <a:t>промишљања</a:t>
            </a:r>
            <a:r>
              <a:rPr lang="ru-RU" dirty="0"/>
              <a:t> у </a:t>
            </a:r>
            <a:r>
              <a:rPr lang="ru-RU" dirty="0" err="1"/>
              <a:t>одговору</a:t>
            </a:r>
            <a:r>
              <a:rPr lang="ru-RU" dirty="0"/>
              <a:t> на </a:t>
            </a:r>
            <a:r>
              <a:rPr lang="ru-RU" dirty="0" err="1"/>
              <a:t>ненаклоњену</a:t>
            </a:r>
            <a:r>
              <a:rPr lang="ru-RU" dirty="0"/>
              <a:t> </a:t>
            </a:r>
            <a:r>
              <a:rPr lang="ru-RU" dirty="0" err="1"/>
              <a:t>реалност</a:t>
            </a:r>
            <a:r>
              <a:rPr lang="ru-RU" dirty="0"/>
              <a:t> живота</a:t>
            </a:r>
            <a:r>
              <a:rPr lang="en-US" dirty="0"/>
              <a:t>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0AF7107-DB25-F649-8810-9ECDBBA4D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82265DC3-B96B-CD4B-9B49-9A4D2AA63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04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9E04A-7280-2249-8CEF-FC4DDBA4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2800" b="1" dirty="0"/>
              <a:t>две дефиниције елитног образовања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8EFF80-DD85-FB44-BA47-4D1B6F0DC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287413"/>
            <a:ext cx="7499176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sr-Cyrl-RS" sz="2000" dirty="0"/>
              <a:t>према </a:t>
            </a:r>
            <a:r>
              <a:rPr lang="sr-Cyrl-RS" sz="2000" dirty="0" err="1"/>
              <a:t>меритократској</a:t>
            </a:r>
            <a:r>
              <a:rPr lang="sr-Cyrl-RS" sz="2000" dirty="0"/>
              <a:t> дефиницији, елитно образовање се одиграва у институцијама или програмима који се карактеришу веома селективним регрутовањем студената на основу схоластичких мерила (најчешће они са највишем оценама)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sr-Cyrl-RS" sz="2000" dirty="0"/>
              <a:t>друга социјална дефиниција подразумева институције или програме који доприносе </a:t>
            </a:r>
            <a:r>
              <a:rPr lang="sr-Cyrl-RS" sz="2000" dirty="0" err="1"/>
              <a:t>интрагенерацијској</a:t>
            </a:r>
            <a:r>
              <a:rPr lang="sr-Cyrl-RS" sz="2000" dirty="0"/>
              <a:t> репродукцији тренутно доминантних група, кроз образовање и припрему њихових наследника (поједини социолози сматрају да се овде процес не усредсређује на појединца, него на породицу) 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B8818436-B3C7-9840-B036-55593CAD6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1E5DF371-A9CC-0A4B-AD6D-14681B556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769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1FB1-2CCD-6047-838A-754811D27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2800" b="1" dirty="0"/>
              <a:t>школе за талентовану децу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8E70D8-8C9A-6848-8FA3-250A2A828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56" y="2215405"/>
            <a:ext cx="7283152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”о</a:t>
            </a:r>
            <a:r>
              <a:rPr lang="en-US" sz="2000" dirty="0" err="1"/>
              <a:t>вим</a:t>
            </a:r>
            <a:r>
              <a:rPr lang="en-US" sz="2000" dirty="0"/>
              <a:t> </a:t>
            </a:r>
            <a:r>
              <a:rPr lang="en-US" sz="2000" dirty="0" err="1"/>
              <a:t>категоријама</a:t>
            </a:r>
            <a:r>
              <a:rPr lang="en-US" sz="2000" dirty="0"/>
              <a:t> </a:t>
            </a:r>
            <a:r>
              <a:rPr lang="en-US" sz="2000" dirty="0" err="1"/>
              <a:t>треба</a:t>
            </a:r>
            <a:r>
              <a:rPr lang="en-US" sz="2000" dirty="0"/>
              <a:t> </a:t>
            </a:r>
            <a:r>
              <a:rPr lang="en-US" sz="2000" dirty="0" err="1"/>
              <a:t>омогућити</a:t>
            </a:r>
            <a:r>
              <a:rPr lang="en-US" sz="2000" dirty="0"/>
              <a:t> </a:t>
            </a:r>
            <a:r>
              <a:rPr lang="en-US" sz="2000" dirty="0" err="1"/>
              <a:t>образовање</a:t>
            </a:r>
            <a:r>
              <a:rPr lang="en-US" sz="2000" dirty="0"/>
              <a:t>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ће</a:t>
            </a:r>
            <a:r>
              <a:rPr lang="en-US" sz="2000" dirty="0"/>
              <a:t> </a:t>
            </a:r>
            <a:r>
              <a:rPr lang="en-US" sz="2000" dirty="0" err="1"/>
              <a:t>подстицати</a:t>
            </a:r>
            <a:r>
              <a:rPr lang="en-US" sz="2000" dirty="0"/>
              <a:t> </a:t>
            </a:r>
            <a:r>
              <a:rPr lang="en-US" sz="2000" dirty="0" err="1"/>
              <a:t>пуни</a:t>
            </a:r>
            <a:r>
              <a:rPr lang="en-US" sz="2000" dirty="0"/>
              <a:t> </a:t>
            </a:r>
            <a:r>
              <a:rPr lang="en-US" sz="2000" dirty="0" err="1"/>
              <a:t>развој</a:t>
            </a:r>
            <a:r>
              <a:rPr lang="en-US" sz="2000" dirty="0"/>
              <a:t> </a:t>
            </a:r>
            <a:r>
              <a:rPr lang="en-US" sz="2000" dirty="0" err="1"/>
              <a:t>њихових</a:t>
            </a:r>
            <a:r>
              <a:rPr lang="en-US" sz="2000" dirty="0"/>
              <a:t> </a:t>
            </a:r>
            <a:r>
              <a:rPr lang="en-US" sz="2000" dirty="0" err="1"/>
              <a:t>способности</a:t>
            </a:r>
            <a:r>
              <a:rPr lang="en-US" sz="2000" dirty="0"/>
              <a:t> </a:t>
            </a:r>
            <a:r>
              <a:rPr lang="en-US" sz="2000" dirty="0" err="1"/>
              <a:t>уз</a:t>
            </a:r>
            <a:r>
              <a:rPr lang="en-US" sz="2000" dirty="0"/>
              <a:t> </a:t>
            </a:r>
            <a:r>
              <a:rPr lang="en-US" sz="2000" dirty="0" err="1"/>
              <a:t>вођење</a:t>
            </a:r>
            <a:r>
              <a:rPr lang="en-US" sz="2000" dirty="0"/>
              <a:t> </a:t>
            </a:r>
            <a:r>
              <a:rPr lang="en-US" sz="2000" dirty="0" err="1"/>
              <a:t>рачуна</a:t>
            </a:r>
            <a:r>
              <a:rPr lang="en-US" sz="2000" dirty="0"/>
              <a:t> </a:t>
            </a:r>
            <a:r>
              <a:rPr lang="en-US" sz="2000" dirty="0" err="1"/>
              <a:t>о</a:t>
            </a:r>
            <a:r>
              <a:rPr lang="en-US" sz="2000" dirty="0"/>
              <a:t> </a:t>
            </a:r>
            <a:r>
              <a:rPr lang="en-US" sz="2000" dirty="0" err="1"/>
              <a:t>њиховом</a:t>
            </a:r>
            <a:r>
              <a:rPr lang="en-US" sz="2000" dirty="0"/>
              <a:t> </a:t>
            </a:r>
            <a:r>
              <a:rPr lang="en-US" sz="2000" dirty="0" err="1"/>
              <a:t>целовитом</a:t>
            </a:r>
            <a:r>
              <a:rPr lang="en-US" sz="2000" dirty="0"/>
              <a:t> </a:t>
            </a:r>
            <a:r>
              <a:rPr lang="en-US" sz="2000" dirty="0" err="1"/>
              <a:t>развоју</a:t>
            </a:r>
            <a:r>
              <a:rPr lang="sr-Cyrl-RS" sz="2000" dirty="0"/>
              <a:t>”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”</a:t>
            </a:r>
            <a:r>
              <a:rPr lang="en-US" sz="2000" dirty="0" err="1"/>
              <a:t>треба</a:t>
            </a:r>
            <a:r>
              <a:rPr lang="en-US" sz="2000" dirty="0"/>
              <a:t> </a:t>
            </a:r>
            <a:r>
              <a:rPr lang="en-US" sz="2000" dirty="0" err="1"/>
              <a:t>избегавати</a:t>
            </a:r>
            <a:r>
              <a:rPr lang="en-US" sz="2000" dirty="0"/>
              <a:t> </a:t>
            </a:r>
            <a:r>
              <a:rPr lang="en-US" sz="2000" dirty="0" err="1"/>
              <a:t>тенденцију</a:t>
            </a:r>
            <a:r>
              <a:rPr lang="en-US" sz="2000" dirty="0"/>
              <a:t> </a:t>
            </a:r>
            <a:r>
              <a:rPr lang="en-US" sz="2000" dirty="0" err="1"/>
              <a:t>трке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наградама</a:t>
            </a:r>
            <a:r>
              <a:rPr lang="en-US" sz="2000" dirty="0"/>
              <a:t>, </a:t>
            </a:r>
            <a:r>
              <a:rPr lang="en-US" sz="2000" dirty="0" err="1"/>
              <a:t>нарочито</a:t>
            </a:r>
            <a:r>
              <a:rPr lang="en-US" sz="2000" dirty="0"/>
              <a:t> </a:t>
            </a:r>
            <a:r>
              <a:rPr lang="en-US" sz="2000" dirty="0" err="1"/>
              <a:t>у</a:t>
            </a:r>
            <a:r>
              <a:rPr lang="en-US" sz="2000" dirty="0"/>
              <a:t> </a:t>
            </a:r>
            <a:r>
              <a:rPr lang="en-US" sz="2000" dirty="0" err="1"/>
              <a:t>такмичењима</a:t>
            </a:r>
            <a:r>
              <a:rPr lang="en-US" sz="2000" dirty="0"/>
              <a:t> </a:t>
            </a:r>
            <a:r>
              <a:rPr lang="en-US" sz="2000" dirty="0" err="1"/>
              <a:t>која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фокусирају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једностране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упрошћене</a:t>
            </a:r>
            <a:r>
              <a:rPr lang="en-US" sz="2000" dirty="0"/>
              <a:t> </a:t>
            </a:r>
            <a:r>
              <a:rPr lang="en-US" sz="2000" dirty="0" err="1"/>
              <a:t>показатеље</a:t>
            </a:r>
            <a:r>
              <a:rPr lang="en-US" sz="2000" dirty="0"/>
              <a:t> </a:t>
            </a:r>
            <a:r>
              <a:rPr lang="en-US" sz="2000" dirty="0" err="1"/>
              <a:t>успешности</a:t>
            </a:r>
            <a:r>
              <a:rPr lang="en-US" sz="2000" dirty="0"/>
              <a:t> </a:t>
            </a:r>
            <a:r>
              <a:rPr lang="en-US" sz="20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потискују</a:t>
            </a:r>
            <a:r>
              <a:rPr lang="en-US" sz="2000" dirty="0"/>
              <a:t> </a:t>
            </a:r>
            <a:r>
              <a:rPr lang="en-US" sz="2000" dirty="0" err="1"/>
              <a:t>обрасце</a:t>
            </a:r>
            <a:r>
              <a:rPr lang="en-US" sz="2000" dirty="0"/>
              <a:t> </a:t>
            </a:r>
            <a:r>
              <a:rPr lang="en-US" sz="2000" dirty="0" err="1"/>
              <a:t>учености</a:t>
            </a:r>
            <a:r>
              <a:rPr lang="en-US" sz="2000" dirty="0"/>
              <a:t> </a:t>
            </a:r>
            <a:r>
              <a:rPr lang="en-US" sz="2000" dirty="0" err="1"/>
              <a:t>коју</a:t>
            </a:r>
            <a:r>
              <a:rPr lang="en-US" sz="2000" dirty="0"/>
              <a:t> </a:t>
            </a:r>
            <a:r>
              <a:rPr lang="en-US" sz="2000" dirty="0" err="1"/>
              <a:t>карактерише</a:t>
            </a:r>
            <a:r>
              <a:rPr lang="en-US" sz="2000" dirty="0"/>
              <a:t> </a:t>
            </a:r>
            <a:r>
              <a:rPr lang="en-US" sz="2000" dirty="0" err="1"/>
              <a:t>дубина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ширина</a:t>
            </a:r>
            <a:r>
              <a:rPr lang="en-US" sz="2000" dirty="0"/>
              <a:t> </a:t>
            </a:r>
            <a:r>
              <a:rPr lang="en-US" sz="2000" dirty="0" err="1"/>
              <a:t>знања</a:t>
            </a:r>
            <a:r>
              <a:rPr lang="en-US" sz="2000" dirty="0"/>
              <a:t>, </a:t>
            </a:r>
            <a:r>
              <a:rPr lang="en-US" sz="2000" dirty="0" err="1"/>
              <a:t>умења</a:t>
            </a:r>
            <a:r>
              <a:rPr lang="en-US" sz="2000" dirty="0"/>
              <a:t>, </a:t>
            </a:r>
            <a:r>
              <a:rPr lang="en-US" sz="2000" dirty="0" err="1"/>
              <a:t>умешности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стваралачких</a:t>
            </a:r>
            <a:r>
              <a:rPr lang="en-US" sz="2000" dirty="0"/>
              <a:t> </a:t>
            </a:r>
            <a:r>
              <a:rPr lang="en-US" sz="2000" dirty="0" err="1"/>
              <a:t>резултата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унутрашња</a:t>
            </a:r>
            <a:r>
              <a:rPr lang="en-US" sz="2000" dirty="0"/>
              <a:t> </a:t>
            </a:r>
            <a:r>
              <a:rPr lang="en-US" sz="2000" dirty="0" err="1"/>
              <a:t>мотивација</a:t>
            </a:r>
            <a:r>
              <a:rPr lang="sr-Cyrl-RS" sz="2000" dirty="0"/>
              <a:t>”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систем финансијске подршке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F8A70DC-8DE1-CC41-A80E-62FFF714B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382917A4-E833-2E4E-B00B-D9CCF5CD3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16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7D559C-6883-F148-8930-E4982E0D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032" y="620688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2800" b="1" dirty="0"/>
              <a:t>школа → посао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60D58B-25F8-E845-B445-EFC4A1E37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4" y="2071389"/>
            <a:ext cx="7859216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врхунски банкари са </a:t>
            </a:r>
            <a:r>
              <a:rPr lang="sr-Cyrl-RS" sz="2000" dirty="0" err="1"/>
              <a:t>Вол</a:t>
            </a:r>
            <a:r>
              <a:rPr lang="sr-Cyrl-RS" sz="2000" dirty="0"/>
              <a:t> </a:t>
            </a:r>
            <a:r>
              <a:rPr lang="sr-Cyrl-RS" sz="2000" dirty="0" err="1"/>
              <a:t>Стрита</a:t>
            </a:r>
            <a:r>
              <a:rPr lang="sr-Cyrl-RS" sz="2000" dirty="0"/>
              <a:t> се регрутују из </a:t>
            </a:r>
            <a:r>
              <a:rPr lang="sr-Latn-RS" sz="2000" dirty="0" err="1"/>
              <a:t>Ivy</a:t>
            </a:r>
            <a:r>
              <a:rPr lang="sr-Latn-RS" sz="2000" dirty="0"/>
              <a:t> </a:t>
            </a:r>
            <a:r>
              <a:rPr lang="sr-Latn-RS" sz="2000" dirty="0" err="1"/>
              <a:t>League</a:t>
            </a:r>
            <a:r>
              <a:rPr lang="sr-Cyrl-RS" sz="2000" dirty="0"/>
              <a:t> и још пар </a:t>
            </a:r>
            <a:r>
              <a:rPr lang="sr-Cyrl-RS" sz="2000" dirty="0" err="1"/>
              <a:t>упоредљивих</a:t>
            </a:r>
            <a:r>
              <a:rPr lang="sr-Cyrl-RS" sz="2000" dirty="0"/>
              <a:t> универзитета (МИТ, </a:t>
            </a:r>
            <a:r>
              <a:rPr lang="sr-Cyrl-RS" sz="2000" dirty="0" err="1"/>
              <a:t>Станфорд</a:t>
            </a:r>
            <a:r>
              <a:rPr lang="sr-Cyrl-RS" sz="2000" dirty="0"/>
              <a:t>…)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4/5 партнера у најпрофитабилнијим адвокатским фирмама САД завршило је права на ”топ 5” факултетима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sr-Cyrl-RS" sz="2000" dirty="0"/>
              <a:t>успеси на тестовима који су значајни за пријем студената на универзитете међутим, налазе се и узводно: 2016. године, студенти  чији су родитељи зарађивали преко 200.000 долара имали су 35 пута веће шансе да достигну скор на тестовима од 750 (близу </a:t>
            </a:r>
            <a:r>
              <a:rPr lang="sr-Cyrl-RS" sz="2000" dirty="0" err="1"/>
              <a:t>медијане</a:t>
            </a:r>
            <a:r>
              <a:rPr lang="sr-Cyrl-RS" sz="2000" dirty="0"/>
              <a:t> за </a:t>
            </a:r>
            <a:r>
              <a:rPr lang="sr-Latn-RS" sz="2000" dirty="0" err="1"/>
              <a:t>Ivy</a:t>
            </a:r>
            <a:r>
              <a:rPr lang="sr-Latn-RS" sz="2000" dirty="0"/>
              <a:t> </a:t>
            </a:r>
            <a:r>
              <a:rPr lang="sr-Latn-RS" sz="2000" dirty="0" err="1"/>
              <a:t>League</a:t>
            </a:r>
            <a:r>
              <a:rPr lang="sr-Cyrl-RS" sz="2000" dirty="0"/>
              <a:t>) него студенти чији родитељи зарађују мање од 20.000 долара</a:t>
            </a:r>
            <a:endParaRPr lang="en-US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21C1271F-E4E9-934F-88D3-931CC645F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D1AD8DBA-5AFF-8F4E-B92B-2EFF446FF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88640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87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DF3C4E-9CF0-6E46-B8E3-96EF25D07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Autofit/>
          </a:bodyPr>
          <a:lstStyle/>
          <a:p>
            <a:r>
              <a:rPr lang="sr-Cyrl-RS" sz="2800" b="1" i="1" dirty="0"/>
              <a:t>Мане образовања за елиту:</a:t>
            </a:r>
            <a:r>
              <a:rPr lang="sr-Cyrl-RS" sz="2800" b="1" dirty="0"/>
              <a:t> 5 кључних замерки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FAF7E6-71D7-3B4C-B366-B215BC71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240" y="2348880"/>
            <a:ext cx="7571184" cy="45259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/>
              <a:t>елитно образовање вас онеспособљава за комуникацију са људима који нису ”као ви”;</a:t>
            </a: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r>
              <a:rPr lang="sr-Cyrl-RS" sz="2000" dirty="0"/>
              <a:t>елитно образовање развија лажни осећај сопствене вредности;</a:t>
            </a: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r>
              <a:rPr lang="sr-Cyrl-RS" sz="2000" dirty="0"/>
              <a:t>елитно  образовање припрема ученике да очекују и прихвате да их означе као медиокритете;</a:t>
            </a: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r>
              <a:rPr lang="sr-Cyrl-RS" sz="2000" dirty="0"/>
              <a:t>елитно образовање свесно води студенте у сигуран живот;</a:t>
            </a: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r>
              <a:rPr lang="sr-Cyrl-RS" sz="2000" dirty="0"/>
              <a:t>нема интелектуализма обзиром да студенти једноставно раде ”довољно добро”.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085A85-C1A3-724B-A73F-347973A8EE35}"/>
              </a:ext>
            </a:extLst>
          </p:cNvPr>
          <p:cNvSpPr txBox="1"/>
          <p:nvPr/>
        </p:nvSpPr>
        <p:spPr>
          <a:xfrm>
            <a:off x="5148064" y="6381328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RS" sz="1400" dirty="0" err="1"/>
              <a:t>Deresiewicz</a:t>
            </a:r>
            <a:r>
              <a:rPr lang="sr-Latn-RS" sz="1400" dirty="0"/>
              <a:t>, 2008 </a:t>
            </a:r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F6A02FE1-DE28-0C4A-BAC8-B538082D5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9512"/>
            <a:ext cx="684076" cy="68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Резултат слика за university of belgrade">
            <a:extLst>
              <a:ext uri="{FF2B5EF4-FFF2-40B4-BE49-F238E27FC236}">
                <a16:creationId xmlns:a16="http://schemas.microsoft.com/office/drawing/2014/main" xmlns="" id="{7703EC04-84AF-214F-AE1D-567643AE7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097" y="179512"/>
            <a:ext cx="681035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865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2822</TotalTime>
  <Words>586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СТРАТЕШКИ ПРАВЦИ РАЗВОЈА СРБИЈЕ У XXI ВЕКУ  други циклус, 17-18. септембар 2021.  ОБРАЗОВАЊЕ: СТАЊЕ, ПЕРСПЕКТИВЕ И УЛОГА У РАЗВОЈУ СРБИЈЕ</vt:lpstr>
      <vt:lpstr>PowerPoint Presentation</vt:lpstr>
      <vt:lpstr>ограничења…</vt:lpstr>
      <vt:lpstr>шта се очекује?</vt:lpstr>
      <vt:lpstr>две дефиниције елитног образовања</vt:lpstr>
      <vt:lpstr>школе за талентовану децу</vt:lpstr>
      <vt:lpstr>школа → посао</vt:lpstr>
      <vt:lpstr>Мане образовања за елиту: 5 кључних замерки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Parkinson disease progression: lessons to learn</dc:title>
  <dc:creator>Vlada</dc:creator>
  <cp:lastModifiedBy>Forum Zorica</cp:lastModifiedBy>
  <cp:revision>173</cp:revision>
  <dcterms:created xsi:type="dcterms:W3CDTF">2015-07-20T21:17:52Z</dcterms:created>
  <dcterms:modified xsi:type="dcterms:W3CDTF">2021-09-24T10:46:12Z</dcterms:modified>
</cp:coreProperties>
</file>